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58" r:id="rId3"/>
    <p:sldId id="259" r:id="rId4"/>
    <p:sldId id="276" r:id="rId5"/>
    <p:sldId id="261" r:id="rId6"/>
    <p:sldId id="260"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0"/>
  </p:normalViewPr>
  <p:slideViewPr>
    <p:cSldViewPr snapToGrid="0">
      <p:cViewPr varScale="1">
        <p:scale>
          <a:sx n="120" d="100"/>
          <a:sy n="120" d="100"/>
        </p:scale>
        <p:origin x="25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4DB0E7-9257-A048-A6A3-8124EE576218}" type="datetimeFigureOut">
              <a:rPr lang="en-US" smtClean="0"/>
              <a:t>11/15/24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CC1EA7-4A6D-EE4C-A035-55536271D006}" type="slidenum">
              <a:rPr lang="en-US" smtClean="0"/>
              <a:t>‹#›</a:t>
            </a:fld>
            <a:endParaRPr lang="en-US"/>
          </a:p>
        </p:txBody>
      </p:sp>
    </p:spTree>
    <p:extLst>
      <p:ext uri="{BB962C8B-B14F-4D97-AF65-F5344CB8AC3E}">
        <p14:creationId xmlns:p14="http://schemas.microsoft.com/office/powerpoint/2010/main" val="32043954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4</a:t>
            </a:fld>
            <a:endParaRPr lang="en-US"/>
          </a:p>
        </p:txBody>
      </p:sp>
    </p:spTree>
    <p:extLst>
      <p:ext uri="{BB962C8B-B14F-4D97-AF65-F5344CB8AC3E}">
        <p14:creationId xmlns:p14="http://schemas.microsoft.com/office/powerpoint/2010/main" val="598954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17</a:t>
            </a:fld>
            <a:endParaRPr lang="en-US"/>
          </a:p>
        </p:txBody>
      </p:sp>
    </p:spTree>
    <p:extLst>
      <p:ext uri="{BB962C8B-B14F-4D97-AF65-F5344CB8AC3E}">
        <p14:creationId xmlns:p14="http://schemas.microsoft.com/office/powerpoint/2010/main" val="1103151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18</a:t>
            </a:fld>
            <a:endParaRPr lang="en-US"/>
          </a:p>
        </p:txBody>
      </p:sp>
    </p:spTree>
    <p:extLst>
      <p:ext uri="{BB962C8B-B14F-4D97-AF65-F5344CB8AC3E}">
        <p14:creationId xmlns:p14="http://schemas.microsoft.com/office/powerpoint/2010/main" val="7914562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19</a:t>
            </a:fld>
            <a:endParaRPr lang="en-US"/>
          </a:p>
        </p:txBody>
      </p:sp>
    </p:spTree>
    <p:extLst>
      <p:ext uri="{BB962C8B-B14F-4D97-AF65-F5344CB8AC3E}">
        <p14:creationId xmlns:p14="http://schemas.microsoft.com/office/powerpoint/2010/main" val="32335104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20</a:t>
            </a:fld>
            <a:endParaRPr lang="en-US"/>
          </a:p>
        </p:txBody>
      </p:sp>
    </p:spTree>
    <p:extLst>
      <p:ext uri="{BB962C8B-B14F-4D97-AF65-F5344CB8AC3E}">
        <p14:creationId xmlns:p14="http://schemas.microsoft.com/office/powerpoint/2010/main" val="3488876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9</a:t>
            </a:fld>
            <a:endParaRPr lang="en-US"/>
          </a:p>
        </p:txBody>
      </p:sp>
    </p:spTree>
    <p:extLst>
      <p:ext uri="{BB962C8B-B14F-4D97-AF65-F5344CB8AC3E}">
        <p14:creationId xmlns:p14="http://schemas.microsoft.com/office/powerpoint/2010/main" val="7784233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10</a:t>
            </a:fld>
            <a:endParaRPr lang="en-US"/>
          </a:p>
        </p:txBody>
      </p:sp>
    </p:spTree>
    <p:extLst>
      <p:ext uri="{BB962C8B-B14F-4D97-AF65-F5344CB8AC3E}">
        <p14:creationId xmlns:p14="http://schemas.microsoft.com/office/powerpoint/2010/main" val="21779681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11</a:t>
            </a:fld>
            <a:endParaRPr lang="en-US"/>
          </a:p>
        </p:txBody>
      </p:sp>
    </p:spTree>
    <p:extLst>
      <p:ext uri="{BB962C8B-B14F-4D97-AF65-F5344CB8AC3E}">
        <p14:creationId xmlns:p14="http://schemas.microsoft.com/office/powerpoint/2010/main" val="982963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12</a:t>
            </a:fld>
            <a:endParaRPr lang="en-US"/>
          </a:p>
        </p:txBody>
      </p:sp>
    </p:spTree>
    <p:extLst>
      <p:ext uri="{BB962C8B-B14F-4D97-AF65-F5344CB8AC3E}">
        <p14:creationId xmlns:p14="http://schemas.microsoft.com/office/powerpoint/2010/main" val="4281904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13</a:t>
            </a:fld>
            <a:endParaRPr lang="en-US"/>
          </a:p>
        </p:txBody>
      </p:sp>
    </p:spTree>
    <p:extLst>
      <p:ext uri="{BB962C8B-B14F-4D97-AF65-F5344CB8AC3E}">
        <p14:creationId xmlns:p14="http://schemas.microsoft.com/office/powerpoint/2010/main" val="411508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14</a:t>
            </a:fld>
            <a:endParaRPr lang="en-US"/>
          </a:p>
        </p:txBody>
      </p:sp>
    </p:spTree>
    <p:extLst>
      <p:ext uri="{BB962C8B-B14F-4D97-AF65-F5344CB8AC3E}">
        <p14:creationId xmlns:p14="http://schemas.microsoft.com/office/powerpoint/2010/main" val="12385161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15</a:t>
            </a:fld>
            <a:endParaRPr lang="en-US"/>
          </a:p>
        </p:txBody>
      </p:sp>
    </p:spTree>
    <p:extLst>
      <p:ext uri="{BB962C8B-B14F-4D97-AF65-F5344CB8AC3E}">
        <p14:creationId xmlns:p14="http://schemas.microsoft.com/office/powerpoint/2010/main" val="20963037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CC1EA7-4A6D-EE4C-A035-55536271D006}" type="slidenum">
              <a:rPr lang="en-US" smtClean="0"/>
              <a:t>16</a:t>
            </a:fld>
            <a:endParaRPr lang="en-US"/>
          </a:p>
        </p:txBody>
      </p:sp>
    </p:spTree>
    <p:extLst>
      <p:ext uri="{BB962C8B-B14F-4D97-AF65-F5344CB8AC3E}">
        <p14:creationId xmlns:p14="http://schemas.microsoft.com/office/powerpoint/2010/main" val="4078584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4D1BF-DF5B-6E40-7460-4F194B357EF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629CC0CA-D77F-4306-22EA-E981DD02FA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C73981A-53B2-7F86-E888-A125D26252C7}"/>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5" name="Footer Placeholder 4">
            <a:extLst>
              <a:ext uri="{FF2B5EF4-FFF2-40B4-BE49-F238E27FC236}">
                <a16:creationId xmlns:a16="http://schemas.microsoft.com/office/drawing/2014/main" id="{2DA9F315-427E-892B-3CA9-BBBB6BEABD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CDDB7D-EDB5-484A-EA6F-9E03BDCE6250}"/>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189820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2F2F1-84BE-D012-8C92-D147CD034E2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0FCDD92-7A1A-ED77-7424-924CD78FE8D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6765E59-7C49-7394-07A1-FE3687833FEF}"/>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5" name="Footer Placeholder 4">
            <a:extLst>
              <a:ext uri="{FF2B5EF4-FFF2-40B4-BE49-F238E27FC236}">
                <a16:creationId xmlns:a16="http://schemas.microsoft.com/office/drawing/2014/main" id="{10EA105B-14AB-E155-E36A-23462E943F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DE5D58-76CC-E5C0-346F-9470B6D1ECC8}"/>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3762730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251957-19EF-991E-25B6-0197D34E00F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B9AA1E1-7D3A-6800-D17E-0817E4F7064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C0A44E3-323C-6B71-F40C-F08551CA1499}"/>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5" name="Footer Placeholder 4">
            <a:extLst>
              <a:ext uri="{FF2B5EF4-FFF2-40B4-BE49-F238E27FC236}">
                <a16:creationId xmlns:a16="http://schemas.microsoft.com/office/drawing/2014/main" id="{700DCBB2-24FF-8125-0BF9-55F3F0D919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8B2024-0EB6-F15C-9FD6-5C9D6E44A6CB}"/>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2923463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C450D-CC83-9FC3-73C0-2A7A3EFF3EB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D863AC8-9086-4478-FD3E-A3D6FF8AA19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6203750-2DC3-0EC9-8D8C-3029C068C7C9}"/>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5" name="Footer Placeholder 4">
            <a:extLst>
              <a:ext uri="{FF2B5EF4-FFF2-40B4-BE49-F238E27FC236}">
                <a16:creationId xmlns:a16="http://schemas.microsoft.com/office/drawing/2014/main" id="{3DB77561-B077-EEDA-FE34-1D6A18B27F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4F2F65-31D8-2AA2-4466-F59B209D045A}"/>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593496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69E2E-D652-1311-1555-DE97C2B69A1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EFAF849-C39D-7FA4-B364-8F3CECEFEAA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098E00C-5369-0531-9D54-3FF0CF42274D}"/>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5" name="Footer Placeholder 4">
            <a:extLst>
              <a:ext uri="{FF2B5EF4-FFF2-40B4-BE49-F238E27FC236}">
                <a16:creationId xmlns:a16="http://schemas.microsoft.com/office/drawing/2014/main" id="{71260C55-4C93-222D-D97E-2272CDFB47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6B850B-CC5A-67BF-87EF-BA6D498FEC11}"/>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835899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79BF9-9BAE-8C5C-FB0C-B93B646800A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43186A8-7ABB-2C1E-8374-D2944B3DD98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8DDCD88-B336-AAEC-0A8D-3B6BE238191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E3696EA-678F-A20D-3829-4621165DCF36}"/>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6" name="Footer Placeholder 5">
            <a:extLst>
              <a:ext uri="{FF2B5EF4-FFF2-40B4-BE49-F238E27FC236}">
                <a16:creationId xmlns:a16="http://schemas.microsoft.com/office/drawing/2014/main" id="{D9D20919-CCA7-2CEC-E9FB-79A05FB742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7180D4-1F09-BA23-A599-29F6CC5DAB6F}"/>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1828629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889AE-96EB-7386-1D99-F1E6F081649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9A6FD6C-0C27-661A-1E16-D575522327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B456BB7-2338-8E09-1D6D-2668D85343B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CADFEB8-1795-5D7F-CFCE-615AD53DC2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CD55D91-022E-DD2B-549A-7BCA36520ED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E39E39F7-53B3-203F-2CFD-D911B94233B9}"/>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8" name="Footer Placeholder 7">
            <a:extLst>
              <a:ext uri="{FF2B5EF4-FFF2-40B4-BE49-F238E27FC236}">
                <a16:creationId xmlns:a16="http://schemas.microsoft.com/office/drawing/2014/main" id="{257E6AD2-6076-243F-D583-A23B3295B05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DD7869-0A56-BC49-1F1D-EF0F6BB2C3FF}"/>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202669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C3B31-0966-1CEC-CE7A-B4C33DF6B83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61D991F7-D2C0-04A1-3B82-81799607089F}"/>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4" name="Footer Placeholder 3">
            <a:extLst>
              <a:ext uri="{FF2B5EF4-FFF2-40B4-BE49-F238E27FC236}">
                <a16:creationId xmlns:a16="http://schemas.microsoft.com/office/drawing/2014/main" id="{D64B03E3-C57F-FF27-5BFF-5F4418AC6DD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23E0EB-3DD6-54C5-5A4B-46A235338A0C}"/>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928638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F6FE437-4269-F624-A72A-74281220F41E}"/>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3" name="Footer Placeholder 2">
            <a:extLst>
              <a:ext uri="{FF2B5EF4-FFF2-40B4-BE49-F238E27FC236}">
                <a16:creationId xmlns:a16="http://schemas.microsoft.com/office/drawing/2014/main" id="{1128848A-4E6C-DAFF-CC4E-5BAC1D1B5D0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8D44295-5CE7-2C17-C59D-F232714956CC}"/>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3232871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C9AAD-A0F7-6636-2B1F-A0DCB208871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B01B69A-C9A4-D70F-5263-F44531BF35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327C209-F525-0378-07F7-CFF4CB70A0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6D4217C-E44A-0F24-B4A3-E54E468EB66C}"/>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6" name="Footer Placeholder 5">
            <a:extLst>
              <a:ext uri="{FF2B5EF4-FFF2-40B4-BE49-F238E27FC236}">
                <a16:creationId xmlns:a16="http://schemas.microsoft.com/office/drawing/2014/main" id="{354EE8DA-1F27-59A4-0445-FC4392F5B4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75ED56-3C12-3FAC-4CC4-1FB29F0FAAE8}"/>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878809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1AA13-8F65-78E0-4FB5-1E349F73CC4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5B8D948-5A91-AAFD-D6E9-CB3CBD73ED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463EE9-0EDC-3512-0902-EDA35F88B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72A3749-C5BF-1A47-3B75-1A0EFEE9A750}"/>
              </a:ext>
            </a:extLst>
          </p:cNvPr>
          <p:cNvSpPr>
            <a:spLocks noGrp="1"/>
          </p:cNvSpPr>
          <p:nvPr>
            <p:ph type="dt" sz="half" idx="10"/>
          </p:nvPr>
        </p:nvSpPr>
        <p:spPr/>
        <p:txBody>
          <a:bodyPr/>
          <a:lstStyle/>
          <a:p>
            <a:fld id="{7FF30A10-5ACF-734C-BB25-39A5F3DB4B0F}" type="datetimeFigureOut">
              <a:rPr lang="en-US" smtClean="0"/>
              <a:t>11/15/24</a:t>
            </a:fld>
            <a:endParaRPr lang="en-US"/>
          </a:p>
        </p:txBody>
      </p:sp>
      <p:sp>
        <p:nvSpPr>
          <p:cNvPr id="6" name="Footer Placeholder 5">
            <a:extLst>
              <a:ext uri="{FF2B5EF4-FFF2-40B4-BE49-F238E27FC236}">
                <a16:creationId xmlns:a16="http://schemas.microsoft.com/office/drawing/2014/main" id="{03E67B61-F673-ABF4-D4F2-F3EDB17602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5F07E5-49F5-699D-4116-1F558BD1C254}"/>
              </a:ext>
            </a:extLst>
          </p:cNvPr>
          <p:cNvSpPr>
            <a:spLocks noGrp="1"/>
          </p:cNvSpPr>
          <p:nvPr>
            <p:ph type="sldNum" sz="quarter" idx="12"/>
          </p:nvPr>
        </p:nvSpPr>
        <p:spPr/>
        <p:txBody>
          <a:bodyPr/>
          <a:lstStyle/>
          <a:p>
            <a:fld id="{D2A9B0F7-D710-2242-A685-B01150FB4E74}" type="slidenum">
              <a:rPr lang="en-US" smtClean="0"/>
              <a:t>‹#›</a:t>
            </a:fld>
            <a:endParaRPr lang="en-US"/>
          </a:p>
        </p:txBody>
      </p:sp>
    </p:spTree>
    <p:extLst>
      <p:ext uri="{BB962C8B-B14F-4D97-AF65-F5344CB8AC3E}">
        <p14:creationId xmlns:p14="http://schemas.microsoft.com/office/powerpoint/2010/main" val="950423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33CCE4-4A40-EEA4-088B-3AC95791F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6DBCAFA-3F58-C6D6-E298-C4F4A06EB0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B98C182-6DD7-BB3A-2313-384A819956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FF30A10-5ACF-734C-BB25-39A5F3DB4B0F}" type="datetimeFigureOut">
              <a:rPr lang="en-US" smtClean="0"/>
              <a:t>11/15/24</a:t>
            </a:fld>
            <a:endParaRPr lang="en-US"/>
          </a:p>
        </p:txBody>
      </p:sp>
      <p:sp>
        <p:nvSpPr>
          <p:cNvPr id="5" name="Footer Placeholder 4">
            <a:extLst>
              <a:ext uri="{FF2B5EF4-FFF2-40B4-BE49-F238E27FC236}">
                <a16:creationId xmlns:a16="http://schemas.microsoft.com/office/drawing/2014/main" id="{41E77CCB-DA48-8A6C-2985-E3EC2EB006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90F6B4E-0772-54C1-1747-F33FE64379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2A9B0F7-D710-2242-A685-B01150FB4E74}" type="slidenum">
              <a:rPr lang="en-US" smtClean="0"/>
              <a:t>‹#›</a:t>
            </a:fld>
            <a:endParaRPr lang="en-US"/>
          </a:p>
        </p:txBody>
      </p:sp>
    </p:spTree>
    <p:extLst>
      <p:ext uri="{BB962C8B-B14F-4D97-AF65-F5344CB8AC3E}">
        <p14:creationId xmlns:p14="http://schemas.microsoft.com/office/powerpoint/2010/main" val="2403304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hyperlink" Target="https://creativecommons.org/licenses/by-sa/3.0/" TargetMode="External"/><Relationship Id="rId4" Type="http://schemas.openxmlformats.org/officeDocument/2006/relationships/hyperlink" Target="https://www.picpedia.org/chalkboard/t/thank-you.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github.com/sahilsingh12221802/UEFA-Dashboard-Tableau"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57175" y="1924050"/>
            <a:ext cx="3886106" cy="3876675"/>
          </a:xfrm>
          <a:prstGeom prst="rect">
            <a:avLst/>
          </a:prstGeom>
        </p:spPr>
      </p:pic>
      <p:sp>
        <p:nvSpPr>
          <p:cNvPr id="3" name="object 3"/>
          <p:cNvSpPr txBox="1">
            <a:spLocks noGrp="1"/>
          </p:cNvSpPr>
          <p:nvPr>
            <p:ph type="title"/>
          </p:nvPr>
        </p:nvSpPr>
        <p:spPr>
          <a:xfrm>
            <a:off x="3369528" y="183832"/>
            <a:ext cx="5635625" cy="300355"/>
          </a:xfrm>
          <a:prstGeom prst="rect">
            <a:avLst/>
          </a:prstGeom>
        </p:spPr>
        <p:txBody>
          <a:bodyPr vert="horz" wrap="square" lIns="0" tIns="12700" rIns="0" bIns="0" rtlCol="0">
            <a:spAutoFit/>
          </a:bodyPr>
          <a:lstStyle/>
          <a:p>
            <a:pPr marL="12700" algn="ctr">
              <a:lnSpc>
                <a:spcPct val="100000"/>
              </a:lnSpc>
              <a:spcBef>
                <a:spcPts val="100"/>
              </a:spcBef>
            </a:pPr>
            <a:r>
              <a:rPr lang="en-US" sz="1800" b="1" u="none" dirty="0">
                <a:latin typeface="Times New Roman" panose="02020603050405020304" pitchFamily="18" charset="0"/>
                <a:cs typeface="Times New Roman" panose="02020603050405020304" pitchFamily="18" charset="0"/>
              </a:rPr>
              <a:t>DATA VISUALIZATION </a:t>
            </a:r>
            <a:r>
              <a:rPr sz="1800" b="1" u="none" dirty="0">
                <a:latin typeface="Times New Roman" panose="02020603050405020304" pitchFamily="18" charset="0"/>
                <a:cs typeface="Times New Roman" panose="02020603050405020304" pitchFamily="18" charset="0"/>
              </a:rPr>
              <a:t>ROJECT</a:t>
            </a:r>
            <a:r>
              <a:rPr sz="1800" b="1" u="none" spc="-50" dirty="0">
                <a:latin typeface="Times New Roman" panose="02020603050405020304" pitchFamily="18" charset="0"/>
                <a:cs typeface="Times New Roman" panose="02020603050405020304" pitchFamily="18" charset="0"/>
              </a:rPr>
              <a:t> </a:t>
            </a:r>
            <a:r>
              <a:rPr sz="1800" b="1" u="none" dirty="0">
                <a:latin typeface="Times New Roman" panose="02020603050405020304" pitchFamily="18" charset="0"/>
                <a:cs typeface="Times New Roman" panose="02020603050405020304" pitchFamily="18" charset="0"/>
              </a:rPr>
              <a:t>REPORT</a:t>
            </a:r>
            <a:r>
              <a:rPr sz="1800" b="1" u="none" spc="-50" dirty="0">
                <a:latin typeface="Times New Roman" panose="02020603050405020304" pitchFamily="18" charset="0"/>
                <a:cs typeface="Times New Roman" panose="02020603050405020304" pitchFamily="18" charset="0"/>
              </a:rPr>
              <a:t> </a:t>
            </a:r>
            <a:r>
              <a:rPr sz="1800" b="1" u="none" spc="-45" dirty="0">
                <a:latin typeface="Times New Roman" panose="02020603050405020304" pitchFamily="18" charset="0"/>
                <a:cs typeface="Times New Roman" panose="02020603050405020304" pitchFamily="18" charset="0"/>
              </a:rPr>
              <a:t>(INT-</a:t>
            </a:r>
            <a:r>
              <a:rPr sz="1800" b="1" u="none" spc="-20" dirty="0">
                <a:latin typeface="Times New Roman" panose="02020603050405020304" pitchFamily="18" charset="0"/>
                <a:cs typeface="Times New Roman" panose="02020603050405020304" pitchFamily="18" charset="0"/>
              </a:rPr>
              <a:t>23</a:t>
            </a:r>
            <a:r>
              <a:rPr lang="en-US" sz="1800" b="1" u="none" spc="-20" dirty="0">
                <a:latin typeface="Times New Roman" panose="02020603050405020304" pitchFamily="18" charset="0"/>
                <a:cs typeface="Times New Roman" panose="02020603050405020304" pitchFamily="18" charset="0"/>
              </a:rPr>
              <a:t>3</a:t>
            </a:r>
            <a:r>
              <a:rPr sz="1800" b="1" u="none" spc="-20" dirty="0">
                <a:latin typeface="Times New Roman" panose="02020603050405020304" pitchFamily="18" charset="0"/>
                <a:cs typeface="Times New Roman" panose="02020603050405020304" pitchFamily="18" charset="0"/>
              </a:rPr>
              <a:t>)</a:t>
            </a:r>
            <a:endParaRPr sz="1800" b="1" dirty="0">
              <a:latin typeface="Times New Roman" panose="02020603050405020304" pitchFamily="18" charset="0"/>
              <a:cs typeface="Times New Roman" panose="02020603050405020304" pitchFamily="18" charset="0"/>
            </a:endParaRPr>
          </a:p>
        </p:txBody>
      </p:sp>
      <p:sp>
        <p:nvSpPr>
          <p:cNvPr id="4" name="object 4"/>
          <p:cNvSpPr txBox="1"/>
          <p:nvPr/>
        </p:nvSpPr>
        <p:spPr>
          <a:xfrm>
            <a:off x="2977116" y="627321"/>
            <a:ext cx="6183774" cy="5820119"/>
          </a:xfrm>
          <a:prstGeom prst="rect">
            <a:avLst/>
          </a:prstGeom>
        </p:spPr>
        <p:txBody>
          <a:bodyPr vert="horz" wrap="square" lIns="0" tIns="12700" rIns="0" bIns="0" rtlCol="0">
            <a:spAutoFit/>
          </a:bodyPr>
          <a:lstStyle/>
          <a:p>
            <a:pPr marR="26670" algn="ctr">
              <a:lnSpc>
                <a:spcPct val="100000"/>
              </a:lnSpc>
              <a:spcBef>
                <a:spcPts val="100"/>
              </a:spcBef>
            </a:pPr>
            <a:r>
              <a:rPr sz="1800" dirty="0">
                <a:latin typeface="Times New Roman"/>
                <a:cs typeface="Times New Roman"/>
              </a:rPr>
              <a:t>(Project</a:t>
            </a:r>
            <a:r>
              <a:rPr sz="1800" spc="15" dirty="0">
                <a:latin typeface="Times New Roman"/>
                <a:cs typeface="Times New Roman"/>
              </a:rPr>
              <a:t> </a:t>
            </a:r>
            <a:r>
              <a:rPr sz="1800" dirty="0">
                <a:latin typeface="Times New Roman"/>
                <a:cs typeface="Times New Roman"/>
              </a:rPr>
              <a:t>Semester</a:t>
            </a:r>
            <a:r>
              <a:rPr sz="1800" spc="-80" dirty="0">
                <a:latin typeface="Times New Roman"/>
                <a:cs typeface="Times New Roman"/>
              </a:rPr>
              <a:t> </a:t>
            </a:r>
            <a:r>
              <a:rPr sz="1800" spc="-10" dirty="0">
                <a:latin typeface="Times New Roman"/>
                <a:cs typeface="Times New Roman"/>
              </a:rPr>
              <a:t>August-</a:t>
            </a:r>
            <a:r>
              <a:rPr sz="1800" dirty="0">
                <a:latin typeface="Times New Roman"/>
                <a:cs typeface="Times New Roman"/>
              </a:rPr>
              <a:t>December </a:t>
            </a:r>
            <a:r>
              <a:rPr sz="1800" spc="-10" dirty="0">
                <a:latin typeface="Times New Roman"/>
                <a:cs typeface="Times New Roman"/>
              </a:rPr>
              <a:t>2024)</a:t>
            </a:r>
            <a:br>
              <a:rPr lang="en-US" sz="1800" spc="-10" dirty="0">
                <a:latin typeface="Times New Roman"/>
                <a:cs typeface="Times New Roman"/>
              </a:rPr>
            </a:br>
            <a:br>
              <a:rPr lang="en-US" spc="-10" dirty="0">
                <a:latin typeface="Times New Roman"/>
                <a:cs typeface="Times New Roman"/>
              </a:rPr>
            </a:br>
            <a:r>
              <a:rPr lang="en-IN" sz="1600" b="1" i="1" u="sng" dirty="0">
                <a:latin typeface="Times New Roman" panose="02020603050405020304" pitchFamily="18" charset="0"/>
                <a:cs typeface="Times New Roman" panose="02020603050405020304" pitchFamily="18" charset="0"/>
              </a:rPr>
              <a:t>Comprehensive Analysis of UEFA Football History through Interactive Tableau Dashboard</a:t>
            </a:r>
            <a:br>
              <a:rPr lang="en-IN" sz="1600" b="1" i="1" u="sng" dirty="0">
                <a:latin typeface="Times New Roman" panose="02020603050405020304" pitchFamily="18" charset="0"/>
                <a:cs typeface="Times New Roman" panose="02020603050405020304" pitchFamily="18" charset="0"/>
              </a:rPr>
            </a:br>
            <a:endParaRPr lang="en-US" sz="1600" b="1" i="1" u="sng" dirty="0">
              <a:latin typeface="Times New Roman" panose="02020603050405020304" pitchFamily="18" charset="0"/>
              <a:cs typeface="Times New Roman" panose="02020603050405020304" pitchFamily="18" charset="0"/>
            </a:endParaRPr>
          </a:p>
          <a:p>
            <a:pPr marL="2417445">
              <a:lnSpc>
                <a:spcPct val="100000"/>
              </a:lnSpc>
              <a:spcBef>
                <a:spcPts val="1120"/>
              </a:spcBef>
            </a:pPr>
            <a:r>
              <a:rPr sz="1800" dirty="0">
                <a:latin typeface="Times New Roman"/>
                <a:cs typeface="Times New Roman"/>
              </a:rPr>
              <a:t>Submitted</a:t>
            </a:r>
            <a:r>
              <a:rPr sz="1800" spc="-10" dirty="0">
                <a:latin typeface="Times New Roman"/>
                <a:cs typeface="Times New Roman"/>
              </a:rPr>
              <a:t> </a:t>
            </a:r>
            <a:r>
              <a:rPr sz="1800" spc="-25" dirty="0">
                <a:latin typeface="Times New Roman"/>
                <a:cs typeface="Times New Roman"/>
              </a:rPr>
              <a:t>by</a:t>
            </a:r>
            <a:endParaRPr sz="1800" dirty="0">
              <a:latin typeface="Times New Roman"/>
              <a:cs typeface="Times New Roman"/>
            </a:endParaRPr>
          </a:p>
          <a:p>
            <a:pPr marL="1746885" marR="1721485" indent="715010">
              <a:lnSpc>
                <a:spcPts val="4280"/>
              </a:lnSpc>
              <a:spcBef>
                <a:spcPts val="420"/>
              </a:spcBef>
            </a:pPr>
            <a:r>
              <a:rPr lang="en-US" spc="-10" dirty="0">
                <a:latin typeface="Times New Roman"/>
                <a:cs typeface="Times New Roman"/>
              </a:rPr>
              <a:t>Sahil Singh</a:t>
            </a:r>
            <a:r>
              <a:rPr sz="1800" spc="-10" dirty="0">
                <a:latin typeface="Times New Roman"/>
                <a:cs typeface="Times New Roman"/>
              </a:rPr>
              <a:t> </a:t>
            </a:r>
            <a:r>
              <a:rPr sz="1800" dirty="0">
                <a:latin typeface="Times New Roman"/>
                <a:cs typeface="Times New Roman"/>
              </a:rPr>
              <a:t>Registration</a:t>
            </a:r>
            <a:r>
              <a:rPr sz="1800" spc="-20" dirty="0">
                <a:latin typeface="Times New Roman"/>
                <a:cs typeface="Times New Roman"/>
              </a:rPr>
              <a:t> </a:t>
            </a:r>
            <a:r>
              <a:rPr sz="1800" dirty="0">
                <a:latin typeface="Times New Roman"/>
                <a:cs typeface="Times New Roman"/>
              </a:rPr>
              <a:t>No:-</a:t>
            </a:r>
            <a:r>
              <a:rPr sz="1800" spc="-15" dirty="0">
                <a:latin typeface="Times New Roman"/>
                <a:cs typeface="Times New Roman"/>
              </a:rPr>
              <a:t> </a:t>
            </a:r>
            <a:r>
              <a:rPr sz="1800" spc="-10" dirty="0">
                <a:latin typeface="Times New Roman"/>
                <a:cs typeface="Times New Roman"/>
              </a:rPr>
              <a:t>12</a:t>
            </a:r>
            <a:r>
              <a:rPr lang="en-US" sz="1800" spc="-10" dirty="0">
                <a:latin typeface="Times New Roman"/>
                <a:cs typeface="Times New Roman"/>
              </a:rPr>
              <a:t>22</a:t>
            </a:r>
            <a:r>
              <a:rPr lang="en-US" spc="-10" dirty="0">
                <a:latin typeface="Times New Roman"/>
                <a:cs typeface="Times New Roman"/>
              </a:rPr>
              <a:t>1802</a:t>
            </a:r>
            <a:endParaRPr sz="1800" dirty="0">
              <a:latin typeface="Times New Roman"/>
              <a:cs typeface="Times New Roman"/>
            </a:endParaRPr>
          </a:p>
          <a:p>
            <a:pPr marL="1949450" marR="1918335" indent="-1270" algn="ctr">
              <a:lnSpc>
                <a:spcPct val="151200"/>
              </a:lnSpc>
              <a:spcBef>
                <a:spcPts val="445"/>
              </a:spcBef>
            </a:pPr>
            <a:r>
              <a:rPr sz="1800" dirty="0">
                <a:latin typeface="Times New Roman"/>
                <a:cs typeface="Times New Roman"/>
              </a:rPr>
              <a:t>Section:-</a:t>
            </a:r>
            <a:r>
              <a:rPr sz="1800" spc="-20" dirty="0">
                <a:latin typeface="Times New Roman"/>
                <a:cs typeface="Times New Roman"/>
              </a:rPr>
              <a:t> K22</a:t>
            </a:r>
            <a:r>
              <a:rPr lang="en-US" sz="1800" spc="-20" dirty="0">
                <a:latin typeface="Times New Roman"/>
                <a:cs typeface="Times New Roman"/>
              </a:rPr>
              <a:t>MK</a:t>
            </a:r>
            <a:r>
              <a:rPr sz="1800" spc="-20" dirty="0">
                <a:latin typeface="Times New Roman"/>
                <a:cs typeface="Times New Roman"/>
              </a:rPr>
              <a:t> </a:t>
            </a:r>
            <a:r>
              <a:rPr sz="1800" dirty="0">
                <a:latin typeface="Times New Roman"/>
                <a:cs typeface="Times New Roman"/>
              </a:rPr>
              <a:t>Course</a:t>
            </a:r>
            <a:r>
              <a:rPr sz="1800" spc="-5" dirty="0">
                <a:latin typeface="Times New Roman"/>
                <a:cs typeface="Times New Roman"/>
              </a:rPr>
              <a:t> </a:t>
            </a:r>
            <a:r>
              <a:rPr sz="1800" dirty="0">
                <a:latin typeface="Times New Roman"/>
                <a:cs typeface="Times New Roman"/>
              </a:rPr>
              <a:t>Code:-</a:t>
            </a:r>
            <a:r>
              <a:rPr sz="1800" spc="-20" dirty="0">
                <a:latin typeface="Times New Roman"/>
                <a:cs typeface="Times New Roman"/>
              </a:rPr>
              <a:t> </a:t>
            </a:r>
            <a:r>
              <a:rPr sz="1800" dirty="0">
                <a:latin typeface="Times New Roman"/>
                <a:cs typeface="Times New Roman"/>
              </a:rPr>
              <a:t>INT</a:t>
            </a:r>
            <a:r>
              <a:rPr sz="1800" spc="5" dirty="0">
                <a:latin typeface="Times New Roman"/>
                <a:cs typeface="Times New Roman"/>
              </a:rPr>
              <a:t> </a:t>
            </a:r>
            <a:r>
              <a:rPr sz="1800" spc="-25" dirty="0">
                <a:latin typeface="Times New Roman"/>
                <a:cs typeface="Times New Roman"/>
              </a:rPr>
              <a:t>23</a:t>
            </a:r>
            <a:r>
              <a:rPr lang="en-US" sz="1800" spc="-25" dirty="0">
                <a:latin typeface="Times New Roman"/>
                <a:cs typeface="Times New Roman"/>
              </a:rPr>
              <a:t>3</a:t>
            </a:r>
            <a:r>
              <a:rPr sz="1800" spc="-25" dirty="0">
                <a:latin typeface="Times New Roman"/>
                <a:cs typeface="Times New Roman"/>
              </a:rPr>
              <a:t> </a:t>
            </a:r>
            <a:r>
              <a:rPr sz="1800" dirty="0">
                <a:latin typeface="Times New Roman"/>
                <a:cs typeface="Times New Roman"/>
              </a:rPr>
              <a:t>Under</a:t>
            </a:r>
            <a:r>
              <a:rPr sz="1800" spc="10" dirty="0">
                <a:latin typeface="Times New Roman"/>
                <a:cs typeface="Times New Roman"/>
              </a:rPr>
              <a:t> </a:t>
            </a:r>
            <a:r>
              <a:rPr sz="1800" dirty="0">
                <a:latin typeface="Times New Roman"/>
                <a:cs typeface="Times New Roman"/>
              </a:rPr>
              <a:t>the</a:t>
            </a:r>
            <a:r>
              <a:rPr sz="1800" spc="-45" dirty="0">
                <a:latin typeface="Times New Roman"/>
                <a:cs typeface="Times New Roman"/>
              </a:rPr>
              <a:t> </a:t>
            </a:r>
            <a:r>
              <a:rPr sz="1800" dirty="0">
                <a:latin typeface="Times New Roman"/>
                <a:cs typeface="Times New Roman"/>
              </a:rPr>
              <a:t>Guidance</a:t>
            </a:r>
            <a:r>
              <a:rPr sz="1800" spc="-35" dirty="0">
                <a:latin typeface="Times New Roman"/>
                <a:cs typeface="Times New Roman"/>
              </a:rPr>
              <a:t> </a:t>
            </a:r>
            <a:r>
              <a:rPr sz="1800" spc="-25" dirty="0">
                <a:latin typeface="Times New Roman"/>
                <a:cs typeface="Times New Roman"/>
              </a:rPr>
              <a:t>of</a:t>
            </a:r>
            <a:endParaRPr sz="1800" dirty="0">
              <a:latin typeface="Times New Roman"/>
              <a:cs typeface="Times New Roman"/>
            </a:endParaRPr>
          </a:p>
          <a:p>
            <a:pPr marL="1935480" marR="1965960" algn="ctr">
              <a:lnSpc>
                <a:spcPts val="4280"/>
              </a:lnSpc>
              <a:spcBef>
                <a:spcPts val="425"/>
              </a:spcBef>
            </a:pPr>
            <a:r>
              <a:rPr sz="1800" b="1" dirty="0">
                <a:latin typeface="Times New Roman"/>
                <a:cs typeface="Times New Roman"/>
              </a:rPr>
              <a:t>(</a:t>
            </a:r>
            <a:r>
              <a:rPr lang="en-IN" b="1" i="0" dirty="0" err="1">
                <a:solidFill>
                  <a:srgbClr val="A1887F"/>
                </a:solidFill>
                <a:effectLst/>
                <a:latin typeface="TitilliumWeb-SemiBold"/>
              </a:rPr>
              <a:t>Aashima</a:t>
            </a:r>
            <a:r>
              <a:rPr lang="en-IN" b="1" i="0" dirty="0">
                <a:solidFill>
                  <a:srgbClr val="A1887F"/>
                </a:solidFill>
                <a:effectLst/>
                <a:latin typeface="TitilliumWeb-SemiBold"/>
              </a:rPr>
              <a:t> Mam: 28968</a:t>
            </a:r>
            <a:r>
              <a:rPr sz="1800" b="1" spc="-10" dirty="0">
                <a:latin typeface="Times New Roman"/>
                <a:cs typeface="Times New Roman"/>
              </a:rPr>
              <a:t>)</a:t>
            </a:r>
            <a:br>
              <a:rPr lang="en-US" sz="1800" b="1" spc="-10" dirty="0">
                <a:latin typeface="Times New Roman"/>
                <a:cs typeface="Times New Roman"/>
              </a:rPr>
            </a:br>
            <a:r>
              <a:rPr sz="1800" b="1" spc="-10" dirty="0">
                <a:latin typeface="Times New Roman"/>
                <a:cs typeface="Times New Roman"/>
              </a:rPr>
              <a:t> </a:t>
            </a:r>
            <a:r>
              <a:rPr sz="1800" b="1" dirty="0">
                <a:latin typeface="Times New Roman"/>
                <a:cs typeface="Times New Roman"/>
              </a:rPr>
              <a:t>Discipline</a:t>
            </a:r>
            <a:r>
              <a:rPr sz="1800" b="1" spc="-60" dirty="0">
                <a:latin typeface="Times New Roman"/>
                <a:cs typeface="Times New Roman"/>
              </a:rPr>
              <a:t> </a:t>
            </a:r>
            <a:r>
              <a:rPr sz="1800" b="1" dirty="0">
                <a:latin typeface="Times New Roman"/>
                <a:cs typeface="Times New Roman"/>
              </a:rPr>
              <a:t>of</a:t>
            </a:r>
            <a:r>
              <a:rPr sz="1800" b="1" spc="-10" dirty="0">
                <a:latin typeface="Times New Roman"/>
                <a:cs typeface="Times New Roman"/>
              </a:rPr>
              <a:t> CSE/IT</a:t>
            </a:r>
            <a:endParaRPr sz="1800" dirty="0">
              <a:latin typeface="Times New Roman"/>
              <a:cs typeface="Times New Roman"/>
            </a:endParaRPr>
          </a:p>
          <a:p>
            <a:pPr marL="17780" algn="ctr">
              <a:lnSpc>
                <a:spcPct val="100000"/>
              </a:lnSpc>
              <a:spcBef>
                <a:spcPts val="1550"/>
              </a:spcBef>
            </a:pPr>
            <a:r>
              <a:rPr sz="1800" b="1" dirty="0">
                <a:latin typeface="Times New Roman"/>
                <a:cs typeface="Times New Roman"/>
              </a:rPr>
              <a:t>Lovely</a:t>
            </a:r>
            <a:r>
              <a:rPr sz="1800" b="1" spc="-5" dirty="0">
                <a:latin typeface="Times New Roman"/>
                <a:cs typeface="Times New Roman"/>
              </a:rPr>
              <a:t> </a:t>
            </a:r>
            <a:r>
              <a:rPr sz="1800" b="1" dirty="0">
                <a:latin typeface="Times New Roman"/>
                <a:cs typeface="Times New Roman"/>
              </a:rPr>
              <a:t>School</a:t>
            </a:r>
            <a:r>
              <a:rPr sz="1800" b="1" spc="-60" dirty="0">
                <a:latin typeface="Times New Roman"/>
                <a:cs typeface="Times New Roman"/>
              </a:rPr>
              <a:t> </a:t>
            </a:r>
            <a:r>
              <a:rPr sz="1800" b="1" dirty="0">
                <a:latin typeface="Times New Roman"/>
                <a:cs typeface="Times New Roman"/>
              </a:rPr>
              <a:t>of</a:t>
            </a:r>
            <a:r>
              <a:rPr sz="1800" b="1" spc="-5" dirty="0">
                <a:latin typeface="Times New Roman"/>
                <a:cs typeface="Times New Roman"/>
              </a:rPr>
              <a:t> </a:t>
            </a:r>
            <a:r>
              <a:rPr sz="1800" b="1" dirty="0">
                <a:latin typeface="Times New Roman"/>
                <a:cs typeface="Times New Roman"/>
              </a:rPr>
              <a:t>Computer</a:t>
            </a:r>
            <a:r>
              <a:rPr sz="1800" b="1" spc="-50" dirty="0">
                <a:latin typeface="Times New Roman"/>
                <a:cs typeface="Times New Roman"/>
              </a:rPr>
              <a:t> </a:t>
            </a:r>
            <a:r>
              <a:rPr sz="1800" b="1" spc="-10" dirty="0">
                <a:latin typeface="Times New Roman"/>
                <a:cs typeface="Times New Roman"/>
              </a:rPr>
              <a:t>Science</a:t>
            </a:r>
            <a:endParaRPr sz="1800" dirty="0">
              <a:latin typeface="Times New Roman"/>
              <a:cs typeface="Times New Roman"/>
            </a:endParaRPr>
          </a:p>
        </p:txBody>
      </p:sp>
      <p:pic>
        <p:nvPicPr>
          <p:cNvPr id="5" name="object 5"/>
          <p:cNvPicPr/>
          <p:nvPr/>
        </p:nvPicPr>
        <p:blipFill>
          <a:blip r:embed="rId2" cstate="print"/>
          <a:stretch>
            <a:fillRect/>
          </a:stretch>
        </p:blipFill>
        <p:spPr>
          <a:xfrm>
            <a:off x="8105775" y="1885950"/>
            <a:ext cx="3942976" cy="39433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computer&#10;&#10;Description automatically generated">
            <a:extLst>
              <a:ext uri="{FF2B5EF4-FFF2-40B4-BE49-F238E27FC236}">
                <a16:creationId xmlns:a16="http://schemas.microsoft.com/office/drawing/2014/main" id="{84C1D665-E1AD-2116-15C0-F56A409BB652}"/>
              </a:ext>
            </a:extLst>
          </p:cNvPr>
          <p:cNvPicPr>
            <a:picLocks noChangeAspect="1"/>
          </p:cNvPicPr>
          <p:nvPr/>
        </p:nvPicPr>
        <p:blipFill>
          <a:blip r:embed="rId3">
            <a:alphaModFix amt="35000"/>
          </a:blip>
          <a:srcRect b="10000"/>
          <a:stretch/>
        </p:blipFill>
        <p:spPr>
          <a:xfrm>
            <a:off x="20" y="10"/>
            <a:ext cx="12191980" cy="6857990"/>
          </a:xfrm>
          <a:prstGeom prst="rect">
            <a:avLst/>
          </a:prstGeom>
        </p:spPr>
      </p:pic>
      <p:sp>
        <p:nvSpPr>
          <p:cNvPr id="4" name="TextBox 3">
            <a:extLst>
              <a:ext uri="{FF2B5EF4-FFF2-40B4-BE49-F238E27FC236}">
                <a16:creationId xmlns:a16="http://schemas.microsoft.com/office/drawing/2014/main" id="{912FF27D-AFC2-7804-33A4-8C990043CDEB}"/>
              </a:ext>
            </a:extLst>
          </p:cNvPr>
          <p:cNvSpPr txBox="1"/>
          <p:nvPr/>
        </p:nvSpPr>
        <p:spPr>
          <a:xfrm>
            <a:off x="614917" y="3091452"/>
            <a:ext cx="10515600" cy="4351338"/>
          </a:xfrm>
          <a:prstGeom prst="rect">
            <a:avLst/>
          </a:prstGeom>
        </p:spPr>
        <p:txBody>
          <a:bodyPr vert="horz" lIns="91440" tIns="45720" rIns="91440" bIns="45720" rtlCol="0">
            <a:normAutofit/>
          </a:bodyPr>
          <a:lstStyle/>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Page 3: Top Clubs by Scored Goals</a:t>
            </a:r>
          </a:p>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Purpose</a:t>
            </a:r>
            <a:r>
              <a:rPr lang="en-US" dirty="0">
                <a:solidFill>
                  <a:srgbClr val="FFFFFF"/>
                </a:solidFill>
                <a:latin typeface="Times New Roman" panose="02020603050405020304" pitchFamily="18" charset="0"/>
                <a:cs typeface="Times New Roman" panose="02020603050405020304" pitchFamily="18" charset="0"/>
              </a:rPr>
              <a:t>: To showcase clubs that scored at least 300 goals.</a:t>
            </a: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Steps</a:t>
            </a:r>
            <a:r>
              <a:rPr lang="en-US" dirty="0">
                <a:solidFill>
                  <a:srgbClr val="FFFFFF"/>
                </a:solidFill>
                <a:latin typeface="Times New Roman" panose="02020603050405020304" pitchFamily="18" charset="0"/>
                <a:cs typeface="Times New Roman" panose="02020603050405020304" pitchFamily="18" charset="0"/>
              </a:rPr>
              <a:t>:</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Filtered data for clubs with ≥300 goals.</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Created a vertical bar chart to compare goals scored.</a:t>
            </a:r>
          </a:p>
          <a:p>
            <a:pPr>
              <a:lnSpc>
                <a:spcPct val="150000"/>
              </a:lnSpc>
              <a:spcAft>
                <a:spcPts val="600"/>
              </a:spcAft>
            </a:pP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Result</a:t>
            </a:r>
            <a:r>
              <a:rPr lang="en-US" dirty="0">
                <a:solidFill>
                  <a:srgbClr val="FFFFFF"/>
                </a:solidFill>
                <a:latin typeface="Times New Roman" panose="02020603050405020304" pitchFamily="18" charset="0"/>
                <a:cs typeface="Times New Roman" panose="02020603050405020304" pitchFamily="18" charset="0"/>
              </a:rPr>
              <a:t>: The graph highlights the offensive strengths of top clubs.</a:t>
            </a:r>
          </a:p>
        </p:txBody>
      </p:sp>
    </p:spTree>
    <p:extLst>
      <p:ext uri="{BB962C8B-B14F-4D97-AF65-F5344CB8AC3E}">
        <p14:creationId xmlns:p14="http://schemas.microsoft.com/office/powerpoint/2010/main" val="156556011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 screen&#10;&#10;Description automatically generated">
            <a:extLst>
              <a:ext uri="{FF2B5EF4-FFF2-40B4-BE49-F238E27FC236}">
                <a16:creationId xmlns:a16="http://schemas.microsoft.com/office/drawing/2014/main" id="{B7C55EF4-FABE-68A3-C9C9-4B535D1FE773}"/>
              </a:ext>
            </a:extLst>
          </p:cNvPr>
          <p:cNvPicPr>
            <a:picLocks noChangeAspect="1"/>
          </p:cNvPicPr>
          <p:nvPr/>
        </p:nvPicPr>
        <p:blipFill>
          <a:blip r:embed="rId3">
            <a:alphaModFix amt="35000"/>
          </a:blip>
          <a:srcRect t="1863" b="8137"/>
          <a:stretch/>
        </p:blipFill>
        <p:spPr>
          <a:xfrm>
            <a:off x="20" y="10"/>
            <a:ext cx="12191980" cy="6857990"/>
          </a:xfrm>
          <a:prstGeom prst="rect">
            <a:avLst/>
          </a:prstGeom>
        </p:spPr>
      </p:pic>
      <p:sp>
        <p:nvSpPr>
          <p:cNvPr id="4" name="TextBox 3">
            <a:extLst>
              <a:ext uri="{FF2B5EF4-FFF2-40B4-BE49-F238E27FC236}">
                <a16:creationId xmlns:a16="http://schemas.microsoft.com/office/drawing/2014/main" id="{EF67485C-89DC-9B55-8F64-E9BAFCCB4A06}"/>
              </a:ext>
            </a:extLst>
          </p:cNvPr>
          <p:cNvSpPr txBox="1"/>
          <p:nvPr/>
        </p:nvSpPr>
        <p:spPr>
          <a:xfrm>
            <a:off x="5580320" y="390229"/>
            <a:ext cx="10515600" cy="4351338"/>
          </a:xfrm>
          <a:prstGeom prst="rect">
            <a:avLst/>
          </a:prstGeom>
        </p:spPr>
        <p:txBody>
          <a:bodyPr vert="horz" lIns="91440" tIns="45720" rIns="91440" bIns="45720" rtlCol="0">
            <a:normAutofit/>
          </a:bodyPr>
          <a:lstStyle/>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Page 4: Top Clubs by Played Games</a:t>
            </a:r>
          </a:p>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Purpose</a:t>
            </a:r>
            <a:r>
              <a:rPr lang="en-US" dirty="0">
                <a:solidFill>
                  <a:srgbClr val="FFFFFF"/>
                </a:solidFill>
                <a:latin typeface="Times New Roman" panose="02020603050405020304" pitchFamily="18" charset="0"/>
                <a:cs typeface="Times New Roman" panose="02020603050405020304" pitchFamily="18" charset="0"/>
              </a:rPr>
              <a:t>: To analyze clubs that played at least 200 games.</a:t>
            </a: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Steps</a:t>
            </a:r>
            <a:r>
              <a:rPr lang="en-US" dirty="0">
                <a:solidFill>
                  <a:srgbClr val="FFFFFF"/>
                </a:solidFill>
                <a:latin typeface="Times New Roman" panose="02020603050405020304" pitchFamily="18" charset="0"/>
                <a:cs typeface="Times New Roman" panose="02020603050405020304" pitchFamily="18" charset="0"/>
              </a:rPr>
              <a:t>:</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Filtered data for clubs with ≥200 games.</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Used a bar chart to visualize the data.</a:t>
            </a:r>
          </a:p>
          <a:p>
            <a:pPr>
              <a:lnSpc>
                <a:spcPct val="150000"/>
              </a:lnSpc>
              <a:spcAft>
                <a:spcPts val="600"/>
              </a:spcAft>
            </a:pP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Result</a:t>
            </a:r>
            <a:r>
              <a:rPr lang="en-US" dirty="0">
                <a:solidFill>
                  <a:srgbClr val="FFFFFF"/>
                </a:solidFill>
                <a:latin typeface="Times New Roman" panose="02020603050405020304" pitchFamily="18" charset="0"/>
                <a:cs typeface="Times New Roman" panose="02020603050405020304" pitchFamily="18" charset="0"/>
              </a:rPr>
              <a:t>: Insights into the endurance and participation levels of clubs.</a:t>
            </a:r>
          </a:p>
        </p:txBody>
      </p:sp>
    </p:spTree>
    <p:extLst>
      <p:ext uri="{BB962C8B-B14F-4D97-AF65-F5344CB8AC3E}">
        <p14:creationId xmlns:p14="http://schemas.microsoft.com/office/powerpoint/2010/main" val="356990404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Description automatically generated">
            <a:extLst>
              <a:ext uri="{FF2B5EF4-FFF2-40B4-BE49-F238E27FC236}">
                <a16:creationId xmlns:a16="http://schemas.microsoft.com/office/drawing/2014/main" id="{E4CA721E-D24B-BFB6-6912-2539E2F08B05}"/>
              </a:ext>
            </a:extLst>
          </p:cNvPr>
          <p:cNvPicPr>
            <a:picLocks noChangeAspect="1"/>
          </p:cNvPicPr>
          <p:nvPr/>
        </p:nvPicPr>
        <p:blipFill>
          <a:blip r:embed="rId3">
            <a:alphaModFix amt="35000"/>
          </a:blip>
          <a:srcRect b="10000"/>
          <a:stretch/>
        </p:blipFill>
        <p:spPr>
          <a:xfrm>
            <a:off x="20" y="10"/>
            <a:ext cx="12191980" cy="6857990"/>
          </a:xfrm>
          <a:prstGeom prst="rect">
            <a:avLst/>
          </a:prstGeom>
        </p:spPr>
      </p:pic>
      <p:sp>
        <p:nvSpPr>
          <p:cNvPr id="4" name="TextBox 3">
            <a:extLst>
              <a:ext uri="{FF2B5EF4-FFF2-40B4-BE49-F238E27FC236}">
                <a16:creationId xmlns:a16="http://schemas.microsoft.com/office/drawing/2014/main" id="{396E0917-579A-FE63-2F95-6720997F4E47}"/>
              </a:ext>
            </a:extLst>
          </p:cNvPr>
          <p:cNvSpPr txBox="1"/>
          <p:nvPr/>
        </p:nvSpPr>
        <p:spPr>
          <a:xfrm>
            <a:off x="487325" y="2346620"/>
            <a:ext cx="10515600" cy="4351338"/>
          </a:xfrm>
          <a:prstGeom prst="rect">
            <a:avLst/>
          </a:prstGeom>
        </p:spPr>
        <p:txBody>
          <a:bodyPr vert="horz" lIns="91440" tIns="45720" rIns="91440" bIns="45720" rtlCol="0">
            <a:normAutofit/>
          </a:bodyPr>
          <a:lstStyle/>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Page 5: Top 10 Players by Goals</a:t>
            </a:r>
          </a:p>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Purpose</a:t>
            </a:r>
            <a:r>
              <a:rPr lang="en-US" dirty="0">
                <a:solidFill>
                  <a:srgbClr val="FFFFFF"/>
                </a:solidFill>
                <a:latin typeface="Times New Roman" panose="02020603050405020304" pitchFamily="18" charset="0"/>
                <a:cs typeface="Times New Roman" panose="02020603050405020304" pitchFamily="18" charset="0"/>
              </a:rPr>
              <a:t>: To highlight individual brilliance in scoring.</a:t>
            </a: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Steps</a:t>
            </a:r>
            <a:r>
              <a:rPr lang="en-US" dirty="0">
                <a:solidFill>
                  <a:srgbClr val="FFFFFF"/>
                </a:solidFill>
                <a:latin typeface="Times New Roman" panose="02020603050405020304" pitchFamily="18" charset="0"/>
                <a:cs typeface="Times New Roman" panose="02020603050405020304" pitchFamily="18" charset="0"/>
              </a:rPr>
              <a:t>:</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Sorted players based on goals scored.</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Selected the top 10 for visualization.</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Used a bar chart with player names on the Y-axis.</a:t>
            </a:r>
          </a:p>
          <a:p>
            <a:pPr>
              <a:lnSpc>
                <a:spcPct val="150000"/>
              </a:lnSpc>
              <a:spcAft>
                <a:spcPts val="600"/>
              </a:spcAft>
            </a:pP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Result</a:t>
            </a:r>
            <a:r>
              <a:rPr lang="en-US" dirty="0">
                <a:solidFill>
                  <a:srgbClr val="FFFFFF"/>
                </a:solidFill>
                <a:latin typeface="Times New Roman" panose="02020603050405020304" pitchFamily="18" charset="0"/>
                <a:cs typeface="Times New Roman" panose="02020603050405020304" pitchFamily="18" charset="0"/>
              </a:rPr>
              <a:t>: The chart showcases the top goal scorers in UEFA history.</a:t>
            </a:r>
          </a:p>
        </p:txBody>
      </p:sp>
    </p:spTree>
    <p:extLst>
      <p:ext uri="{BB962C8B-B14F-4D97-AF65-F5344CB8AC3E}">
        <p14:creationId xmlns:p14="http://schemas.microsoft.com/office/powerpoint/2010/main" val="143925656"/>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Description automatically generated">
            <a:extLst>
              <a:ext uri="{FF2B5EF4-FFF2-40B4-BE49-F238E27FC236}">
                <a16:creationId xmlns:a16="http://schemas.microsoft.com/office/drawing/2014/main" id="{78B18F61-4F6E-C050-FF8E-8EFEAF53C7AC}"/>
              </a:ext>
            </a:extLst>
          </p:cNvPr>
          <p:cNvPicPr>
            <a:picLocks noChangeAspect="1"/>
          </p:cNvPicPr>
          <p:nvPr/>
        </p:nvPicPr>
        <p:blipFill>
          <a:blip r:embed="rId3">
            <a:alphaModFix amt="35000"/>
          </a:blip>
          <a:srcRect t="4727" b="5274"/>
          <a:stretch/>
        </p:blipFill>
        <p:spPr>
          <a:xfrm>
            <a:off x="20" y="10"/>
            <a:ext cx="12191980" cy="6857990"/>
          </a:xfrm>
          <a:prstGeom prst="rect">
            <a:avLst/>
          </a:prstGeom>
        </p:spPr>
      </p:pic>
      <p:sp>
        <p:nvSpPr>
          <p:cNvPr id="4" name="TextBox 3">
            <a:extLst>
              <a:ext uri="{FF2B5EF4-FFF2-40B4-BE49-F238E27FC236}">
                <a16:creationId xmlns:a16="http://schemas.microsoft.com/office/drawing/2014/main" id="{42A3B6DB-AEFC-BD52-ACB3-3421C6A05FE0}"/>
              </a:ext>
            </a:extLst>
          </p:cNvPr>
          <p:cNvSpPr txBox="1"/>
          <p:nvPr/>
        </p:nvSpPr>
        <p:spPr>
          <a:xfrm>
            <a:off x="455428" y="347699"/>
            <a:ext cx="6402572" cy="4351338"/>
          </a:xfrm>
          <a:prstGeom prst="rect">
            <a:avLst/>
          </a:prstGeom>
        </p:spPr>
        <p:txBody>
          <a:bodyPr vert="horz" lIns="91440" tIns="45720" rIns="91440" bIns="45720" rtlCol="0">
            <a:normAutofit/>
          </a:bodyPr>
          <a:lstStyle/>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Page 6: Top Goal Scorer in One Season</a:t>
            </a:r>
          </a:p>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Purpose</a:t>
            </a:r>
            <a:r>
              <a:rPr lang="en-US" dirty="0">
                <a:solidFill>
                  <a:srgbClr val="FFFFFF"/>
                </a:solidFill>
                <a:latin typeface="Times New Roman" panose="02020603050405020304" pitchFamily="18" charset="0"/>
                <a:cs typeface="Times New Roman" panose="02020603050405020304" pitchFamily="18" charset="0"/>
              </a:rPr>
              <a:t>: To identify the best individual performance in a single season.</a:t>
            </a: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Steps</a:t>
            </a:r>
            <a:r>
              <a:rPr lang="en-US" dirty="0">
                <a:solidFill>
                  <a:srgbClr val="FFFFFF"/>
                </a:solidFill>
                <a:latin typeface="Times New Roman" panose="02020603050405020304" pitchFamily="18" charset="0"/>
                <a:cs typeface="Times New Roman" panose="02020603050405020304" pitchFamily="18" charset="0"/>
              </a:rPr>
              <a:t>:</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Filtered data to extract the maximum goals scored in one season by any player.</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Displayed this as a key statistic.</a:t>
            </a:r>
          </a:p>
          <a:p>
            <a:pPr>
              <a:lnSpc>
                <a:spcPct val="150000"/>
              </a:lnSpc>
              <a:spcAft>
                <a:spcPts val="600"/>
              </a:spcAft>
            </a:pP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Result</a:t>
            </a:r>
            <a:r>
              <a:rPr lang="en-US" dirty="0">
                <a:solidFill>
                  <a:srgbClr val="FFFFFF"/>
                </a:solidFill>
                <a:latin typeface="Times New Roman" panose="02020603050405020304" pitchFamily="18" charset="0"/>
                <a:cs typeface="Times New Roman" panose="02020603050405020304" pitchFamily="18" charset="0"/>
              </a:rPr>
              <a:t>: A record-setting performance by a player is highlighted.</a:t>
            </a:r>
          </a:p>
        </p:txBody>
      </p:sp>
    </p:spTree>
    <p:extLst>
      <p:ext uri="{BB962C8B-B14F-4D97-AF65-F5344CB8AC3E}">
        <p14:creationId xmlns:p14="http://schemas.microsoft.com/office/powerpoint/2010/main" val="390653059"/>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red screen with white text&#10;&#10;Description automatically generated">
            <a:extLst>
              <a:ext uri="{FF2B5EF4-FFF2-40B4-BE49-F238E27FC236}">
                <a16:creationId xmlns:a16="http://schemas.microsoft.com/office/drawing/2014/main" id="{3C0754BC-2902-BDD1-AE04-7D02C95924F7}"/>
              </a:ext>
            </a:extLst>
          </p:cNvPr>
          <p:cNvPicPr>
            <a:picLocks noChangeAspect="1"/>
          </p:cNvPicPr>
          <p:nvPr/>
        </p:nvPicPr>
        <p:blipFill>
          <a:blip r:embed="rId3">
            <a:alphaModFix amt="35000"/>
          </a:blip>
          <a:srcRect t="4699" b="5301"/>
          <a:stretch/>
        </p:blipFill>
        <p:spPr>
          <a:xfrm>
            <a:off x="20" y="10"/>
            <a:ext cx="12191980" cy="6857990"/>
          </a:xfrm>
          <a:prstGeom prst="rect">
            <a:avLst/>
          </a:prstGeom>
        </p:spPr>
      </p:pic>
      <p:sp>
        <p:nvSpPr>
          <p:cNvPr id="4" name="TextBox 3">
            <a:extLst>
              <a:ext uri="{FF2B5EF4-FFF2-40B4-BE49-F238E27FC236}">
                <a16:creationId xmlns:a16="http://schemas.microsoft.com/office/drawing/2014/main" id="{D659136B-076F-BF77-917F-BAADC4FED54C}"/>
              </a:ext>
            </a:extLst>
          </p:cNvPr>
          <p:cNvSpPr txBox="1"/>
          <p:nvPr/>
        </p:nvSpPr>
        <p:spPr>
          <a:xfrm>
            <a:off x="295940" y="209476"/>
            <a:ext cx="10515600" cy="2873966"/>
          </a:xfrm>
          <a:prstGeom prst="rect">
            <a:avLst/>
          </a:prstGeom>
        </p:spPr>
        <p:txBody>
          <a:bodyPr vert="horz" lIns="91440" tIns="45720" rIns="91440" bIns="45720" rtlCol="0">
            <a:normAutofit fontScale="92500" lnSpcReduction="20000"/>
          </a:bodyPr>
          <a:lstStyle/>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Page 7: Most Appearances in One Season</a:t>
            </a:r>
          </a:p>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Purpose</a:t>
            </a:r>
            <a:r>
              <a:rPr lang="en-US" dirty="0">
                <a:solidFill>
                  <a:srgbClr val="FFFFFF"/>
                </a:solidFill>
                <a:latin typeface="Times New Roman" panose="02020603050405020304" pitchFamily="18" charset="0"/>
                <a:cs typeface="Times New Roman" panose="02020603050405020304" pitchFamily="18" charset="0"/>
              </a:rPr>
              <a:t>: To showcase players with the most consistency in a single season.</a:t>
            </a: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Steps</a:t>
            </a:r>
            <a:r>
              <a:rPr lang="en-US" dirty="0">
                <a:solidFill>
                  <a:srgbClr val="FFFFFF"/>
                </a:solidFill>
                <a:latin typeface="Times New Roman" panose="02020603050405020304" pitchFamily="18" charset="0"/>
                <a:cs typeface="Times New Roman" panose="02020603050405020304" pitchFamily="18" charset="0"/>
              </a:rPr>
              <a:t>:</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Filtered data for the highest appearances in one season.</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Used a KPI visualization for quick insights.</a:t>
            </a:r>
          </a:p>
          <a:p>
            <a:pPr>
              <a:lnSpc>
                <a:spcPct val="150000"/>
              </a:lnSpc>
              <a:spcAft>
                <a:spcPts val="600"/>
              </a:spcAft>
            </a:pP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Result</a:t>
            </a:r>
            <a:r>
              <a:rPr lang="en-US" dirty="0">
                <a:solidFill>
                  <a:srgbClr val="FFFFFF"/>
                </a:solidFill>
                <a:latin typeface="Times New Roman" panose="02020603050405020304" pitchFamily="18" charset="0"/>
                <a:cs typeface="Times New Roman" panose="02020603050405020304" pitchFamily="18" charset="0"/>
              </a:rPr>
              <a:t>: Recognized the most consistent players in a season.</a:t>
            </a:r>
          </a:p>
        </p:txBody>
      </p:sp>
    </p:spTree>
    <p:extLst>
      <p:ext uri="{BB962C8B-B14F-4D97-AF65-F5344CB8AC3E}">
        <p14:creationId xmlns:p14="http://schemas.microsoft.com/office/powerpoint/2010/main" val="3052831530"/>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 shot of a red screen&#10;&#10;Description automatically generated">
            <a:extLst>
              <a:ext uri="{FF2B5EF4-FFF2-40B4-BE49-F238E27FC236}">
                <a16:creationId xmlns:a16="http://schemas.microsoft.com/office/drawing/2014/main" id="{BE99E883-6826-3500-FFD1-4788BF942F3B}"/>
              </a:ext>
            </a:extLst>
          </p:cNvPr>
          <p:cNvPicPr>
            <a:picLocks noChangeAspect="1"/>
          </p:cNvPicPr>
          <p:nvPr/>
        </p:nvPicPr>
        <p:blipFill>
          <a:blip r:embed="rId3">
            <a:alphaModFix amt="35000"/>
          </a:blip>
          <a:srcRect t="8545" b="1456"/>
          <a:stretch/>
        </p:blipFill>
        <p:spPr>
          <a:xfrm>
            <a:off x="20" y="10"/>
            <a:ext cx="12191980" cy="6857990"/>
          </a:xfrm>
          <a:prstGeom prst="rect">
            <a:avLst/>
          </a:prstGeom>
        </p:spPr>
      </p:pic>
      <p:sp>
        <p:nvSpPr>
          <p:cNvPr id="4" name="TextBox 3">
            <a:extLst>
              <a:ext uri="{FF2B5EF4-FFF2-40B4-BE49-F238E27FC236}">
                <a16:creationId xmlns:a16="http://schemas.microsoft.com/office/drawing/2014/main" id="{FA1A877C-3B7D-6423-0684-1DA72C54F2BB}"/>
              </a:ext>
            </a:extLst>
          </p:cNvPr>
          <p:cNvSpPr txBox="1"/>
          <p:nvPr/>
        </p:nvSpPr>
        <p:spPr>
          <a:xfrm>
            <a:off x="370367" y="166946"/>
            <a:ext cx="7412665" cy="3256738"/>
          </a:xfrm>
          <a:prstGeom prst="rect">
            <a:avLst/>
          </a:prstGeom>
        </p:spPr>
        <p:txBody>
          <a:bodyPr vert="horz" lIns="91440" tIns="45720" rIns="91440" bIns="45720" rtlCol="0">
            <a:normAutofit/>
          </a:bodyPr>
          <a:lstStyle/>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Page 8: Top Coaches by Total Appearances</a:t>
            </a:r>
          </a:p>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Purpose</a:t>
            </a:r>
            <a:r>
              <a:rPr lang="en-US" dirty="0">
                <a:solidFill>
                  <a:srgbClr val="FFFFFF"/>
                </a:solidFill>
                <a:latin typeface="Times New Roman" panose="02020603050405020304" pitchFamily="18" charset="0"/>
                <a:cs typeface="Times New Roman" panose="02020603050405020304" pitchFamily="18" charset="0"/>
              </a:rPr>
              <a:t>: To highlight the contribution of coaches over time.</a:t>
            </a: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Steps</a:t>
            </a:r>
            <a:r>
              <a:rPr lang="en-US" dirty="0">
                <a:solidFill>
                  <a:srgbClr val="FFFFFF"/>
                </a:solidFill>
                <a:latin typeface="Times New Roman" panose="02020603050405020304" pitchFamily="18" charset="0"/>
                <a:cs typeface="Times New Roman" panose="02020603050405020304" pitchFamily="18" charset="0"/>
              </a:rPr>
              <a:t>:</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Ranked coaches by total appearances.</a:t>
            </a:r>
          </a:p>
          <a:p>
            <a:pPr marL="285750" indent="-28575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Used a bar chart to display the top 10.</a:t>
            </a:r>
          </a:p>
          <a:p>
            <a:pPr>
              <a:lnSpc>
                <a:spcPct val="150000"/>
              </a:lnSpc>
              <a:spcAft>
                <a:spcPts val="600"/>
              </a:spcAft>
            </a:pP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Result</a:t>
            </a:r>
            <a:r>
              <a:rPr lang="en-US" dirty="0">
                <a:solidFill>
                  <a:srgbClr val="FFFFFF"/>
                </a:solidFill>
                <a:latin typeface="Times New Roman" panose="02020603050405020304" pitchFamily="18" charset="0"/>
                <a:cs typeface="Times New Roman" panose="02020603050405020304" pitchFamily="18" charset="0"/>
              </a:rPr>
              <a:t>: Celebrates the long-standing commitment of top coaches.</a:t>
            </a:r>
          </a:p>
        </p:txBody>
      </p:sp>
    </p:spTree>
    <p:extLst>
      <p:ext uri="{BB962C8B-B14F-4D97-AF65-F5344CB8AC3E}">
        <p14:creationId xmlns:p14="http://schemas.microsoft.com/office/powerpoint/2010/main" val="1338161027"/>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red screen with blue lines&#10;&#10;Description automatically generated">
            <a:extLst>
              <a:ext uri="{FF2B5EF4-FFF2-40B4-BE49-F238E27FC236}">
                <a16:creationId xmlns:a16="http://schemas.microsoft.com/office/drawing/2014/main" id="{F1A58F7C-F9B5-3D16-615B-FEC9A66628EA}"/>
              </a:ext>
            </a:extLst>
          </p:cNvPr>
          <p:cNvPicPr>
            <a:picLocks noChangeAspect="1"/>
          </p:cNvPicPr>
          <p:nvPr/>
        </p:nvPicPr>
        <p:blipFill>
          <a:blip r:embed="rId3">
            <a:alphaModFix amt="60000"/>
          </a:blip>
          <a:srcRect t="5270" b="4730"/>
          <a:stretch/>
        </p:blipFill>
        <p:spPr>
          <a:xfrm>
            <a:off x="-1" y="10"/>
            <a:ext cx="12192001" cy="6857990"/>
          </a:xfrm>
          <a:prstGeom prst="rect">
            <a:avLst/>
          </a:prstGeom>
        </p:spPr>
      </p:pic>
      <p:sp>
        <p:nvSpPr>
          <p:cNvPr id="3" name="TextBox 2">
            <a:extLst>
              <a:ext uri="{FF2B5EF4-FFF2-40B4-BE49-F238E27FC236}">
                <a16:creationId xmlns:a16="http://schemas.microsoft.com/office/drawing/2014/main" id="{69404659-CBA4-FDD3-E7C7-99181520785D}"/>
              </a:ext>
            </a:extLst>
          </p:cNvPr>
          <p:cNvSpPr txBox="1"/>
          <p:nvPr/>
        </p:nvSpPr>
        <p:spPr>
          <a:xfrm>
            <a:off x="283782" y="267628"/>
            <a:ext cx="8498712" cy="3171423"/>
          </a:xfrm>
          <a:prstGeom prst="rect">
            <a:avLst/>
          </a:prstGeom>
        </p:spPr>
        <p:txBody>
          <a:bodyPr vert="horz" lIns="91440" tIns="45720" rIns="91440" bIns="45720" rtlCol="0">
            <a:normAutofit fontScale="92500" lnSpcReduction="20000"/>
          </a:bodyPr>
          <a:lstStyle/>
          <a:p>
            <a:pPr>
              <a:lnSpc>
                <a:spcPct val="150000"/>
              </a:lnSpc>
              <a:spcAft>
                <a:spcPts val="600"/>
              </a:spcAft>
            </a:pPr>
            <a:r>
              <a:rPr lang="en-US" sz="2000" b="1" dirty="0">
                <a:solidFill>
                  <a:srgbClr val="FFFFFF"/>
                </a:solidFill>
                <a:latin typeface="Times New Roman" panose="02020603050405020304" pitchFamily="18" charset="0"/>
                <a:cs typeface="Times New Roman" panose="02020603050405020304" pitchFamily="18" charset="0"/>
              </a:rPr>
              <a:t>Page 9: Top Players by Total Appearances</a:t>
            </a:r>
          </a:p>
          <a:p>
            <a:pPr>
              <a:lnSpc>
                <a:spcPct val="150000"/>
              </a:lnSpc>
              <a:spcAft>
                <a:spcPts val="600"/>
              </a:spcAft>
            </a:pPr>
            <a:r>
              <a:rPr lang="en-US" sz="2000" b="1" dirty="0">
                <a:solidFill>
                  <a:srgbClr val="FFFFFF"/>
                </a:solidFill>
                <a:latin typeface="Times New Roman" panose="02020603050405020304" pitchFamily="18" charset="0"/>
                <a:cs typeface="Times New Roman" panose="02020603050405020304" pitchFamily="18" charset="0"/>
              </a:rPr>
              <a:t>Purpose</a:t>
            </a:r>
            <a:r>
              <a:rPr lang="en-US" sz="2000" dirty="0">
                <a:solidFill>
                  <a:srgbClr val="FFFFFF"/>
                </a:solidFill>
                <a:latin typeface="Times New Roman" panose="02020603050405020304" pitchFamily="18" charset="0"/>
                <a:cs typeface="Times New Roman" panose="02020603050405020304" pitchFamily="18" charset="0"/>
              </a:rPr>
              <a:t>: To highlight players who made the most appearances in UEFA history.</a:t>
            </a:r>
            <a:br>
              <a:rPr lang="en-US" sz="2000" dirty="0">
                <a:solidFill>
                  <a:srgbClr val="FFFFFF"/>
                </a:solidFill>
                <a:latin typeface="Times New Roman" panose="02020603050405020304" pitchFamily="18" charset="0"/>
                <a:cs typeface="Times New Roman" panose="02020603050405020304" pitchFamily="18" charset="0"/>
              </a:rPr>
            </a:br>
            <a:r>
              <a:rPr lang="en-US" sz="2000" b="1" dirty="0">
                <a:solidFill>
                  <a:srgbClr val="FFFFFF"/>
                </a:solidFill>
                <a:latin typeface="Times New Roman" panose="02020603050405020304" pitchFamily="18" charset="0"/>
                <a:cs typeface="Times New Roman" panose="02020603050405020304" pitchFamily="18" charset="0"/>
              </a:rPr>
              <a:t>Steps</a:t>
            </a:r>
            <a:r>
              <a:rPr lang="en-US" sz="2000" dirty="0">
                <a:solidFill>
                  <a:srgbClr val="FFFFFF"/>
                </a:solidFill>
                <a:latin typeface="Times New Roman" panose="02020603050405020304" pitchFamily="18" charset="0"/>
                <a:cs typeface="Times New Roman" panose="02020603050405020304" pitchFamily="18" charset="0"/>
              </a:rPr>
              <a:t>:</a:t>
            </a:r>
          </a:p>
          <a:p>
            <a:pPr marL="457200" indent="-342900">
              <a:lnSpc>
                <a:spcPct val="150000"/>
              </a:lnSpc>
              <a:spcAft>
                <a:spcPts val="600"/>
              </a:spcAft>
              <a:buFont typeface="Arial" panose="020B0604020202020204" pitchFamily="34" charset="0"/>
              <a:buChar char="•"/>
            </a:pPr>
            <a:r>
              <a:rPr lang="en-US" sz="2000" dirty="0">
                <a:solidFill>
                  <a:srgbClr val="FFFFFF"/>
                </a:solidFill>
                <a:latin typeface="Times New Roman" panose="02020603050405020304" pitchFamily="18" charset="0"/>
                <a:cs typeface="Times New Roman" panose="02020603050405020304" pitchFamily="18" charset="0"/>
              </a:rPr>
              <a:t>Ranked players based on appearances.</a:t>
            </a:r>
          </a:p>
          <a:p>
            <a:pPr marL="457200" indent="-342900">
              <a:lnSpc>
                <a:spcPct val="150000"/>
              </a:lnSpc>
              <a:spcAft>
                <a:spcPts val="600"/>
              </a:spcAft>
              <a:buFont typeface="Arial" panose="020B0604020202020204" pitchFamily="34" charset="0"/>
              <a:buChar char="•"/>
            </a:pPr>
            <a:r>
              <a:rPr lang="en-US" sz="2000" dirty="0">
                <a:solidFill>
                  <a:srgbClr val="FFFFFF"/>
                </a:solidFill>
                <a:latin typeface="Times New Roman" panose="02020603050405020304" pitchFamily="18" charset="0"/>
                <a:cs typeface="Times New Roman" panose="02020603050405020304" pitchFamily="18" charset="0"/>
              </a:rPr>
              <a:t>Displayed the top 10 using a bar chart.</a:t>
            </a:r>
          </a:p>
          <a:p>
            <a:pPr>
              <a:lnSpc>
                <a:spcPct val="150000"/>
              </a:lnSpc>
              <a:spcAft>
                <a:spcPts val="600"/>
              </a:spcAft>
            </a:pPr>
            <a:br>
              <a:rPr lang="en-US" sz="2000" dirty="0">
                <a:solidFill>
                  <a:srgbClr val="FFFFFF"/>
                </a:solidFill>
                <a:latin typeface="Times New Roman" panose="02020603050405020304" pitchFamily="18" charset="0"/>
                <a:cs typeface="Times New Roman" panose="02020603050405020304" pitchFamily="18" charset="0"/>
              </a:rPr>
            </a:br>
            <a:r>
              <a:rPr lang="en-US" sz="2000" b="1" dirty="0">
                <a:solidFill>
                  <a:srgbClr val="FFFFFF"/>
                </a:solidFill>
                <a:latin typeface="Times New Roman" panose="02020603050405020304" pitchFamily="18" charset="0"/>
                <a:cs typeface="Times New Roman" panose="02020603050405020304" pitchFamily="18" charset="0"/>
              </a:rPr>
              <a:t>Result</a:t>
            </a:r>
            <a:r>
              <a:rPr lang="en-US" sz="2000" dirty="0">
                <a:solidFill>
                  <a:srgbClr val="FFFFFF"/>
                </a:solidFill>
                <a:latin typeface="Times New Roman" panose="02020603050405020304" pitchFamily="18" charset="0"/>
                <a:cs typeface="Times New Roman" panose="02020603050405020304" pitchFamily="18" charset="0"/>
              </a:rPr>
              <a:t>: Showcased the resilience and contributions of legendary players.</a:t>
            </a:r>
          </a:p>
        </p:txBody>
      </p:sp>
    </p:spTree>
    <p:extLst>
      <p:ext uri="{BB962C8B-B14F-4D97-AF65-F5344CB8AC3E}">
        <p14:creationId xmlns:p14="http://schemas.microsoft.com/office/powerpoint/2010/main" val="615073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6" name="Picture 5" descr="A screenshot of a football match&#10;&#10;Description automatically generated">
            <a:extLst>
              <a:ext uri="{FF2B5EF4-FFF2-40B4-BE49-F238E27FC236}">
                <a16:creationId xmlns:a16="http://schemas.microsoft.com/office/drawing/2014/main" id="{7586386F-04BF-26B0-D825-17C8D2D5A2EE}"/>
              </a:ext>
            </a:extLst>
          </p:cNvPr>
          <p:cNvPicPr>
            <a:picLocks noChangeAspect="1"/>
          </p:cNvPicPr>
          <p:nvPr/>
        </p:nvPicPr>
        <p:blipFill>
          <a:blip r:embed="rId3">
            <a:alphaModFix amt="60000"/>
          </a:blip>
          <a:srcRect t="10000"/>
          <a:stretch/>
        </p:blipFill>
        <p:spPr>
          <a:xfrm>
            <a:off x="-1" y="10"/>
            <a:ext cx="12192001" cy="6857990"/>
          </a:xfrm>
          <a:prstGeom prst="rect">
            <a:avLst/>
          </a:prstGeom>
        </p:spPr>
      </p:pic>
      <p:sp>
        <p:nvSpPr>
          <p:cNvPr id="4" name="TextBox 3">
            <a:extLst>
              <a:ext uri="{FF2B5EF4-FFF2-40B4-BE49-F238E27FC236}">
                <a16:creationId xmlns:a16="http://schemas.microsoft.com/office/drawing/2014/main" id="{1AEB43FD-D825-3D3E-1244-DBE62EA2C508}"/>
              </a:ext>
            </a:extLst>
          </p:cNvPr>
          <p:cNvSpPr txBox="1"/>
          <p:nvPr/>
        </p:nvSpPr>
        <p:spPr>
          <a:xfrm>
            <a:off x="3976577" y="202019"/>
            <a:ext cx="4306187" cy="2775097"/>
          </a:xfrm>
          <a:prstGeom prst="rect">
            <a:avLst/>
          </a:prstGeom>
        </p:spPr>
        <p:txBody>
          <a:bodyPr vert="horz" lIns="91440" tIns="45720" rIns="91440" bIns="45720" rtlCol="0">
            <a:normAutofit fontScale="55000" lnSpcReduction="20000"/>
          </a:bodyPr>
          <a:lstStyle/>
          <a:p>
            <a:pPr>
              <a:lnSpc>
                <a:spcPct val="150000"/>
              </a:lnSpc>
              <a:spcAft>
                <a:spcPts val="600"/>
              </a:spcAft>
            </a:pPr>
            <a:r>
              <a:rPr lang="en-US" sz="2000" b="1" dirty="0">
                <a:solidFill>
                  <a:srgbClr val="FFFFFF"/>
                </a:solidFill>
              </a:rPr>
              <a:t>Page 9: Dashboard</a:t>
            </a:r>
          </a:p>
          <a:p>
            <a:pPr>
              <a:lnSpc>
                <a:spcPct val="150000"/>
              </a:lnSpc>
              <a:spcAft>
                <a:spcPts val="600"/>
              </a:spcAft>
            </a:pPr>
            <a:r>
              <a:rPr lang="en-US" b="1" dirty="0">
                <a:solidFill>
                  <a:srgbClr val="FFFFFF"/>
                </a:solidFill>
              </a:rPr>
              <a:t>Purpose of the Dashboard</a:t>
            </a:r>
          </a:p>
          <a:p>
            <a:pPr>
              <a:lnSpc>
                <a:spcPct val="150000"/>
              </a:lnSpc>
              <a:spcAft>
                <a:spcPts val="600"/>
              </a:spcAft>
            </a:pPr>
            <a:r>
              <a:rPr lang="en-US" sz="2000" dirty="0">
                <a:solidFill>
                  <a:srgbClr val="FFFFFF"/>
                </a:solidFill>
              </a:rPr>
              <a:t>The purpose of the dashboard is to provide an intuitive and user-friendly interface that enables stakeholders to:</a:t>
            </a:r>
          </a:p>
          <a:p>
            <a:pPr marL="342900" indent="-342900">
              <a:lnSpc>
                <a:spcPct val="150000"/>
              </a:lnSpc>
              <a:spcAft>
                <a:spcPts val="600"/>
              </a:spcAft>
              <a:buFont typeface="Arial" panose="020B0604020202020204" pitchFamily="34" charset="0"/>
              <a:buChar char="•"/>
            </a:pPr>
            <a:r>
              <a:rPr lang="en-US" sz="2000" dirty="0">
                <a:solidFill>
                  <a:srgbClr val="FFFFFF"/>
                </a:solidFill>
              </a:rPr>
              <a:t>Analyze UEFA achievements across various dimensions.</a:t>
            </a:r>
          </a:p>
          <a:p>
            <a:pPr marL="342900" indent="-342900">
              <a:lnSpc>
                <a:spcPct val="150000"/>
              </a:lnSpc>
              <a:spcAft>
                <a:spcPts val="600"/>
              </a:spcAft>
              <a:buFont typeface="Arial" panose="020B0604020202020204" pitchFamily="34" charset="0"/>
              <a:buChar char="•"/>
            </a:pPr>
            <a:r>
              <a:rPr lang="en-US" sz="2000" dirty="0">
                <a:solidFill>
                  <a:srgbClr val="FFFFFF"/>
                </a:solidFill>
              </a:rPr>
              <a:t>Identify trends and patterns in football performance.</a:t>
            </a:r>
          </a:p>
          <a:p>
            <a:pPr marL="342900" indent="-342900">
              <a:lnSpc>
                <a:spcPct val="150000"/>
              </a:lnSpc>
              <a:spcAft>
                <a:spcPts val="600"/>
              </a:spcAft>
              <a:buFont typeface="Arial" panose="020B0604020202020204" pitchFamily="34" charset="0"/>
              <a:buChar char="•"/>
            </a:pPr>
            <a:r>
              <a:rPr lang="en-US" sz="2000" dirty="0">
                <a:solidFill>
                  <a:srgbClr val="FFFFFF"/>
                </a:solidFill>
              </a:rPr>
              <a:t>Compare the dominance of clubs, players, and coaches over time.</a:t>
            </a:r>
          </a:p>
          <a:p>
            <a:pPr>
              <a:lnSpc>
                <a:spcPct val="150000"/>
              </a:lnSpc>
              <a:spcAft>
                <a:spcPts val="600"/>
              </a:spcAft>
            </a:pPr>
            <a:endParaRPr lang="en-US" sz="2000" dirty="0">
              <a:solidFill>
                <a:srgbClr val="FFFFFF"/>
              </a:solidFill>
            </a:endParaRPr>
          </a:p>
        </p:txBody>
      </p:sp>
    </p:spTree>
    <p:extLst>
      <p:ext uri="{BB962C8B-B14F-4D97-AF65-F5344CB8AC3E}">
        <p14:creationId xmlns:p14="http://schemas.microsoft.com/office/powerpoint/2010/main" val="1840927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05ADA17-A6B6-3845-8128-F5C6DDCA4044}"/>
              </a:ext>
            </a:extLst>
          </p:cNvPr>
          <p:cNvGraphicFramePr>
            <a:graphicFrameLocks noGrp="1"/>
          </p:cNvGraphicFramePr>
          <p:nvPr>
            <p:extLst>
              <p:ext uri="{D42A27DB-BD31-4B8C-83A1-F6EECF244321}">
                <p14:modId xmlns:p14="http://schemas.microsoft.com/office/powerpoint/2010/main" val="3410364239"/>
              </p:ext>
            </p:extLst>
          </p:nvPr>
        </p:nvGraphicFramePr>
        <p:xfrm>
          <a:off x="574158" y="1360967"/>
          <a:ext cx="11355573" cy="4815994"/>
        </p:xfrm>
        <a:graphic>
          <a:graphicData uri="http://schemas.openxmlformats.org/drawingml/2006/table">
            <a:tbl>
              <a:tblPr firstRow="1" firstCol="1" lastRow="1" lastCol="1" bandRow="1" bandCol="1">
                <a:tableStyleId>{793D81CF-94F2-401A-BA57-92F5A7B2D0C5}</a:tableStyleId>
              </a:tblPr>
              <a:tblGrid>
                <a:gridCol w="3785191">
                  <a:extLst>
                    <a:ext uri="{9D8B030D-6E8A-4147-A177-3AD203B41FA5}">
                      <a16:colId xmlns:a16="http://schemas.microsoft.com/office/drawing/2014/main" val="1520777634"/>
                    </a:ext>
                  </a:extLst>
                </a:gridCol>
                <a:gridCol w="3785191">
                  <a:extLst>
                    <a:ext uri="{9D8B030D-6E8A-4147-A177-3AD203B41FA5}">
                      <a16:colId xmlns:a16="http://schemas.microsoft.com/office/drawing/2014/main" val="3554827445"/>
                    </a:ext>
                  </a:extLst>
                </a:gridCol>
                <a:gridCol w="3785191">
                  <a:extLst>
                    <a:ext uri="{9D8B030D-6E8A-4147-A177-3AD203B41FA5}">
                      <a16:colId xmlns:a16="http://schemas.microsoft.com/office/drawing/2014/main" val="1116870605"/>
                    </a:ext>
                  </a:extLst>
                </a:gridCol>
              </a:tblGrid>
              <a:tr h="370461">
                <a:tc>
                  <a:txBody>
                    <a:bodyPr/>
                    <a:lstStyle/>
                    <a:p>
                      <a:r>
                        <a:rPr lang="en-IN" sz="1600" dirty="0"/>
                        <a:t>Analysis</a:t>
                      </a:r>
                    </a:p>
                  </a:txBody>
                  <a:tcPr marL="83680" marR="83680" marT="41840" marB="41840" anchor="ctr"/>
                </a:tc>
                <a:tc>
                  <a:txBody>
                    <a:bodyPr/>
                    <a:lstStyle/>
                    <a:p>
                      <a:r>
                        <a:rPr lang="en-IN" sz="1600"/>
                        <a:t>Insight</a:t>
                      </a:r>
                    </a:p>
                  </a:txBody>
                  <a:tcPr marL="83680" marR="83680" marT="41840" marB="41840" anchor="ctr"/>
                </a:tc>
                <a:tc>
                  <a:txBody>
                    <a:bodyPr/>
                    <a:lstStyle/>
                    <a:p>
                      <a:r>
                        <a:rPr lang="en-IN" sz="1600"/>
                        <a:t>Visualization Type</a:t>
                      </a:r>
                    </a:p>
                  </a:txBody>
                  <a:tcPr marL="83680" marR="83680" marT="41840" marB="41840" anchor="ctr"/>
                </a:tc>
                <a:extLst>
                  <a:ext uri="{0D108BD9-81ED-4DB2-BD59-A6C34878D82A}">
                    <a16:rowId xmlns:a16="http://schemas.microsoft.com/office/drawing/2014/main" val="1594464710"/>
                  </a:ext>
                </a:extLst>
              </a:tr>
              <a:tr h="370461">
                <a:tc>
                  <a:txBody>
                    <a:bodyPr/>
                    <a:lstStyle/>
                    <a:p>
                      <a:r>
                        <a:rPr lang="en-IN" sz="1600" dirty="0"/>
                        <a:t>Top Titles by Country</a:t>
                      </a:r>
                    </a:p>
                  </a:txBody>
                  <a:tcPr marL="83680" marR="83680" marT="41840" marB="41840" anchor="ctr"/>
                </a:tc>
                <a:tc>
                  <a:txBody>
                    <a:bodyPr/>
                    <a:lstStyle/>
                    <a:p>
                      <a:r>
                        <a:rPr lang="en-IN" sz="1600" dirty="0"/>
                        <a:t>ESP</a:t>
                      </a:r>
                    </a:p>
                  </a:txBody>
                  <a:tcPr marL="83680" marR="83680" marT="41840" marB="41840" anchor="ctr"/>
                </a:tc>
                <a:tc>
                  <a:txBody>
                    <a:bodyPr/>
                    <a:lstStyle/>
                    <a:p>
                      <a:r>
                        <a:rPr lang="en-IN" sz="1600"/>
                        <a:t>Bar Chart</a:t>
                      </a:r>
                    </a:p>
                  </a:txBody>
                  <a:tcPr marL="83680" marR="83680" marT="41840" marB="41840" anchor="ctr"/>
                </a:tc>
                <a:extLst>
                  <a:ext uri="{0D108BD9-81ED-4DB2-BD59-A6C34878D82A}">
                    <a16:rowId xmlns:a16="http://schemas.microsoft.com/office/drawing/2014/main" val="1688848073"/>
                  </a:ext>
                </a:extLst>
              </a:tr>
              <a:tr h="370461">
                <a:tc>
                  <a:txBody>
                    <a:bodyPr/>
                    <a:lstStyle/>
                    <a:p>
                      <a:r>
                        <a:rPr lang="en-IN" sz="1600"/>
                        <a:t>All-Time Winner Ranking</a:t>
                      </a:r>
                    </a:p>
                  </a:txBody>
                  <a:tcPr marL="83680" marR="83680" marT="41840" marB="41840" anchor="ctr"/>
                </a:tc>
                <a:tc>
                  <a:txBody>
                    <a:bodyPr/>
                    <a:lstStyle/>
                    <a:p>
                      <a:r>
                        <a:rPr lang="en-IN" sz="1600" dirty="0"/>
                        <a:t>REAL MADRID FC</a:t>
                      </a:r>
                    </a:p>
                  </a:txBody>
                  <a:tcPr marL="83680" marR="83680" marT="41840" marB="41840" anchor="ctr"/>
                </a:tc>
                <a:tc>
                  <a:txBody>
                    <a:bodyPr/>
                    <a:lstStyle/>
                    <a:p>
                      <a:r>
                        <a:rPr lang="en-IN" sz="1600"/>
                        <a:t>Horizontal Bar Chart</a:t>
                      </a:r>
                    </a:p>
                  </a:txBody>
                  <a:tcPr marL="83680" marR="83680" marT="41840" marB="41840" anchor="ctr"/>
                </a:tc>
                <a:extLst>
                  <a:ext uri="{0D108BD9-81ED-4DB2-BD59-A6C34878D82A}">
                    <a16:rowId xmlns:a16="http://schemas.microsoft.com/office/drawing/2014/main" val="1708720473"/>
                  </a:ext>
                </a:extLst>
              </a:tr>
              <a:tr h="648307">
                <a:tc>
                  <a:txBody>
                    <a:bodyPr/>
                    <a:lstStyle/>
                    <a:p>
                      <a:r>
                        <a:rPr lang="en-IN" sz="1600"/>
                        <a:t>Top Clubs by Goals</a:t>
                      </a:r>
                    </a:p>
                  </a:txBody>
                  <a:tcPr marL="83680" marR="83680" marT="41840" marB="41840" anchor="ctr"/>
                </a:tc>
                <a:tc>
                  <a:txBody>
                    <a:bodyPr/>
                    <a:lstStyle/>
                    <a:p>
                      <a:r>
                        <a:rPr lang="en-IN" sz="1600" dirty="0"/>
                        <a:t>Clubs with ≥300 goals; highlighted their dominance.</a:t>
                      </a:r>
                    </a:p>
                  </a:txBody>
                  <a:tcPr marL="83680" marR="83680" marT="41840" marB="41840" anchor="ctr"/>
                </a:tc>
                <a:tc>
                  <a:txBody>
                    <a:bodyPr/>
                    <a:lstStyle/>
                    <a:p>
                      <a:r>
                        <a:rPr lang="en-IN" sz="1600"/>
                        <a:t>Bar Chart</a:t>
                      </a:r>
                    </a:p>
                  </a:txBody>
                  <a:tcPr marL="83680" marR="83680" marT="41840" marB="41840" anchor="ctr"/>
                </a:tc>
                <a:extLst>
                  <a:ext uri="{0D108BD9-81ED-4DB2-BD59-A6C34878D82A}">
                    <a16:rowId xmlns:a16="http://schemas.microsoft.com/office/drawing/2014/main" val="1324848259"/>
                  </a:ext>
                </a:extLst>
              </a:tr>
              <a:tr h="648307">
                <a:tc>
                  <a:txBody>
                    <a:bodyPr/>
                    <a:lstStyle/>
                    <a:p>
                      <a:r>
                        <a:rPr lang="en-IN" sz="1600"/>
                        <a:t>Top Clubs by Games</a:t>
                      </a:r>
                    </a:p>
                  </a:txBody>
                  <a:tcPr marL="83680" marR="83680" marT="41840" marB="41840" anchor="ctr"/>
                </a:tc>
                <a:tc>
                  <a:txBody>
                    <a:bodyPr/>
                    <a:lstStyle/>
                    <a:p>
                      <a:r>
                        <a:rPr lang="en-IN" sz="1600" dirty="0"/>
                        <a:t>Clubs with ≥200 games; focus on endurance.</a:t>
                      </a:r>
                    </a:p>
                  </a:txBody>
                  <a:tcPr marL="83680" marR="83680" marT="41840" marB="41840" anchor="ctr"/>
                </a:tc>
                <a:tc>
                  <a:txBody>
                    <a:bodyPr/>
                    <a:lstStyle/>
                    <a:p>
                      <a:r>
                        <a:rPr lang="en-IN" sz="1600"/>
                        <a:t>Bar Chart</a:t>
                      </a:r>
                    </a:p>
                  </a:txBody>
                  <a:tcPr marL="83680" marR="83680" marT="41840" marB="41840" anchor="ctr"/>
                </a:tc>
                <a:extLst>
                  <a:ext uri="{0D108BD9-81ED-4DB2-BD59-A6C34878D82A}">
                    <a16:rowId xmlns:a16="http://schemas.microsoft.com/office/drawing/2014/main" val="2093870436"/>
                  </a:ext>
                </a:extLst>
              </a:tr>
              <a:tr h="370461">
                <a:tc>
                  <a:txBody>
                    <a:bodyPr/>
                    <a:lstStyle/>
                    <a:p>
                      <a:r>
                        <a:rPr lang="en-IN" sz="1600"/>
                        <a:t>Top Players by Goals</a:t>
                      </a:r>
                    </a:p>
                  </a:txBody>
                  <a:tcPr marL="83680" marR="83680" marT="41840" marB="41840" anchor="ctr"/>
                </a:tc>
                <a:tc>
                  <a:txBody>
                    <a:bodyPr/>
                    <a:lstStyle/>
                    <a:p>
                      <a:r>
                        <a:rPr lang="en-IN" sz="1600"/>
                        <a:t>Top 10 players with highest goals.</a:t>
                      </a:r>
                    </a:p>
                  </a:txBody>
                  <a:tcPr marL="83680" marR="83680" marT="41840" marB="41840" anchor="ctr"/>
                </a:tc>
                <a:tc>
                  <a:txBody>
                    <a:bodyPr/>
                    <a:lstStyle/>
                    <a:p>
                      <a:r>
                        <a:rPr lang="en-IN" sz="1600" dirty="0"/>
                        <a:t>Bar Chart</a:t>
                      </a:r>
                    </a:p>
                  </a:txBody>
                  <a:tcPr marL="83680" marR="83680" marT="41840" marB="41840" anchor="ctr"/>
                </a:tc>
                <a:extLst>
                  <a:ext uri="{0D108BD9-81ED-4DB2-BD59-A6C34878D82A}">
                    <a16:rowId xmlns:a16="http://schemas.microsoft.com/office/drawing/2014/main" val="2012584238"/>
                  </a:ext>
                </a:extLst>
              </a:tr>
              <a:tr h="648307">
                <a:tc>
                  <a:txBody>
                    <a:bodyPr/>
                    <a:lstStyle/>
                    <a:p>
                      <a:r>
                        <a:rPr lang="en-IN" sz="1600"/>
                        <a:t>Top Goal Scorer</a:t>
                      </a:r>
                    </a:p>
                  </a:txBody>
                  <a:tcPr marL="83680" marR="83680" marT="41840" marB="41840" anchor="ctr"/>
                </a:tc>
                <a:tc>
                  <a:txBody>
                    <a:bodyPr/>
                    <a:lstStyle/>
                    <a:p>
                      <a:r>
                        <a:rPr lang="en-IN" sz="1600"/>
                        <a:t>Exceptional single-season performance.</a:t>
                      </a:r>
                    </a:p>
                  </a:txBody>
                  <a:tcPr marL="83680" marR="83680" marT="41840" marB="41840" anchor="ctr"/>
                </a:tc>
                <a:tc>
                  <a:txBody>
                    <a:bodyPr/>
                    <a:lstStyle/>
                    <a:p>
                      <a:r>
                        <a:rPr lang="en-IN" sz="1600" dirty="0"/>
                        <a:t>KPI</a:t>
                      </a:r>
                    </a:p>
                  </a:txBody>
                  <a:tcPr marL="83680" marR="83680" marT="41840" marB="41840" anchor="ctr"/>
                </a:tc>
                <a:extLst>
                  <a:ext uri="{0D108BD9-81ED-4DB2-BD59-A6C34878D82A}">
                    <a16:rowId xmlns:a16="http://schemas.microsoft.com/office/drawing/2014/main" val="4107927072"/>
                  </a:ext>
                </a:extLst>
              </a:tr>
              <a:tr h="370461">
                <a:tc>
                  <a:txBody>
                    <a:bodyPr/>
                    <a:lstStyle/>
                    <a:p>
                      <a:r>
                        <a:rPr lang="en-IN" sz="1600"/>
                        <a:t>Most Appearances</a:t>
                      </a:r>
                    </a:p>
                  </a:txBody>
                  <a:tcPr marL="83680" marR="83680" marT="41840" marB="41840" anchor="ctr"/>
                </a:tc>
                <a:tc>
                  <a:txBody>
                    <a:bodyPr/>
                    <a:lstStyle/>
                    <a:p>
                      <a:r>
                        <a:rPr lang="en-IN" sz="1600"/>
                        <a:t>Player consistency in one season.</a:t>
                      </a:r>
                    </a:p>
                  </a:txBody>
                  <a:tcPr marL="83680" marR="83680" marT="41840" marB="41840" anchor="ctr"/>
                </a:tc>
                <a:tc>
                  <a:txBody>
                    <a:bodyPr/>
                    <a:lstStyle/>
                    <a:p>
                      <a:r>
                        <a:rPr lang="en-IN" sz="1600" dirty="0"/>
                        <a:t>KPI</a:t>
                      </a:r>
                    </a:p>
                  </a:txBody>
                  <a:tcPr marL="83680" marR="83680" marT="41840" marB="41840" anchor="ctr"/>
                </a:tc>
                <a:extLst>
                  <a:ext uri="{0D108BD9-81ED-4DB2-BD59-A6C34878D82A}">
                    <a16:rowId xmlns:a16="http://schemas.microsoft.com/office/drawing/2014/main" val="625289224"/>
                  </a:ext>
                </a:extLst>
              </a:tr>
              <a:tr h="648307">
                <a:tc>
                  <a:txBody>
                    <a:bodyPr/>
                    <a:lstStyle/>
                    <a:p>
                      <a:r>
                        <a:rPr lang="en-IN" sz="1600"/>
                        <a:t>Top Coaches</a:t>
                      </a:r>
                    </a:p>
                  </a:txBody>
                  <a:tcPr marL="83680" marR="83680" marT="41840" marB="41840" anchor="ctr"/>
                </a:tc>
                <a:tc>
                  <a:txBody>
                    <a:bodyPr/>
                    <a:lstStyle/>
                    <a:p>
                      <a:r>
                        <a:rPr lang="en-IN" sz="1600"/>
                        <a:t>Coaches with highest appearances.</a:t>
                      </a:r>
                    </a:p>
                  </a:txBody>
                  <a:tcPr marL="83680" marR="83680" marT="41840" marB="41840" anchor="ctr"/>
                </a:tc>
                <a:tc>
                  <a:txBody>
                    <a:bodyPr/>
                    <a:lstStyle/>
                    <a:p>
                      <a:r>
                        <a:rPr lang="en-IN" sz="1600" dirty="0"/>
                        <a:t>Bar Chart</a:t>
                      </a:r>
                    </a:p>
                  </a:txBody>
                  <a:tcPr marL="83680" marR="83680" marT="41840" marB="41840" anchor="ctr"/>
                </a:tc>
                <a:extLst>
                  <a:ext uri="{0D108BD9-81ED-4DB2-BD59-A6C34878D82A}">
                    <a16:rowId xmlns:a16="http://schemas.microsoft.com/office/drawing/2014/main" val="2171828521"/>
                  </a:ext>
                </a:extLst>
              </a:tr>
              <a:tr h="370461">
                <a:tc>
                  <a:txBody>
                    <a:bodyPr/>
                    <a:lstStyle/>
                    <a:p>
                      <a:r>
                        <a:rPr lang="en-IN" sz="1600" dirty="0"/>
                        <a:t>Top Players by Appearances</a:t>
                      </a:r>
                    </a:p>
                  </a:txBody>
                  <a:tcPr marL="83680" marR="83680" marT="41840" marB="41840" anchor="ctr"/>
                </a:tc>
                <a:tc>
                  <a:txBody>
                    <a:bodyPr/>
                    <a:lstStyle/>
                    <a:p>
                      <a:r>
                        <a:rPr lang="en-IN" sz="1600"/>
                        <a:t>Resilience of legendary players.</a:t>
                      </a:r>
                    </a:p>
                  </a:txBody>
                  <a:tcPr marL="83680" marR="83680" marT="41840" marB="41840" anchor="ctr"/>
                </a:tc>
                <a:tc>
                  <a:txBody>
                    <a:bodyPr/>
                    <a:lstStyle/>
                    <a:p>
                      <a:r>
                        <a:rPr lang="en-IN" sz="1600" dirty="0"/>
                        <a:t>Bar Chart</a:t>
                      </a:r>
                    </a:p>
                  </a:txBody>
                  <a:tcPr marL="83680" marR="83680" marT="41840" marB="41840" anchor="ctr"/>
                </a:tc>
                <a:extLst>
                  <a:ext uri="{0D108BD9-81ED-4DB2-BD59-A6C34878D82A}">
                    <a16:rowId xmlns:a16="http://schemas.microsoft.com/office/drawing/2014/main" val="1182652768"/>
                  </a:ext>
                </a:extLst>
              </a:tr>
            </a:tbl>
          </a:graphicData>
        </a:graphic>
      </p:graphicFrame>
      <p:sp>
        <p:nvSpPr>
          <p:cNvPr id="3" name="Rectangle 1">
            <a:extLst>
              <a:ext uri="{FF2B5EF4-FFF2-40B4-BE49-F238E27FC236}">
                <a16:creationId xmlns:a16="http://schemas.microsoft.com/office/drawing/2014/main" id="{9E4A4EBA-AF33-34F1-319F-9E92E4EC8B59}"/>
              </a:ext>
            </a:extLst>
          </p:cNvPr>
          <p:cNvSpPr>
            <a:spLocks noChangeArrowheads="1"/>
          </p:cNvSpPr>
          <p:nvPr/>
        </p:nvSpPr>
        <p:spPr bwMode="auto">
          <a:xfrm>
            <a:off x="0" y="146347"/>
            <a:ext cx="12046688"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sng"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List of Insights with Results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92642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8AC39F-8CD4-C5BA-E872-76EE8A674B20}"/>
              </a:ext>
            </a:extLst>
          </p:cNvPr>
          <p:cNvSpPr txBox="1"/>
          <p:nvPr/>
        </p:nvSpPr>
        <p:spPr>
          <a:xfrm>
            <a:off x="191385" y="138223"/>
            <a:ext cx="11791507" cy="6551986"/>
          </a:xfrm>
          <a:prstGeom prst="rect">
            <a:avLst/>
          </a:prstGeom>
          <a:noFill/>
        </p:spPr>
        <p:txBody>
          <a:bodyPr wrap="square">
            <a:spAutoFit/>
          </a:bodyPr>
          <a:lstStyle/>
          <a:p>
            <a:pPr algn="ctr">
              <a:lnSpc>
                <a:spcPct val="150000"/>
              </a:lnSpc>
            </a:pPr>
            <a:r>
              <a:rPr lang="en-IN" sz="2400" b="1" u="sng" dirty="0">
                <a:latin typeface="Times New Roman" panose="02020603050405020304" pitchFamily="18" charset="0"/>
                <a:cs typeface="Times New Roman" panose="02020603050405020304" pitchFamily="18" charset="0"/>
              </a:rPr>
              <a:t>References</a:t>
            </a:r>
          </a:p>
          <a:p>
            <a:pPr>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UEFA official records.</a:t>
            </a:r>
          </a:p>
          <a:p>
            <a:pPr>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Tableau resources for visualization techniques.</a:t>
            </a:r>
          </a:p>
          <a:p>
            <a:pPr algn="ctr">
              <a:lnSpc>
                <a:spcPct val="150000"/>
              </a:lnSpc>
            </a:pPr>
            <a:r>
              <a:rPr lang="en-IN" sz="2400" b="1" u="sng" dirty="0">
                <a:latin typeface="Times New Roman" panose="02020603050405020304" pitchFamily="18" charset="0"/>
                <a:cs typeface="Times New Roman" panose="02020603050405020304" pitchFamily="18" charset="0"/>
              </a:rPr>
              <a:t>Conclusion</a:t>
            </a:r>
          </a:p>
          <a:p>
            <a:pPr>
              <a:lnSpc>
                <a:spcPct val="150000"/>
              </a:lnSpc>
            </a:pPr>
            <a:r>
              <a:rPr lang="en-IN" dirty="0">
                <a:latin typeface="Times New Roman" panose="02020603050405020304" pitchFamily="18" charset="0"/>
                <a:cs typeface="Times New Roman" panose="02020603050405020304" pitchFamily="18" charset="0"/>
              </a:rPr>
              <a:t>This project effectively visualizes the rich history of UEFA football using Tableau, offering valuable insights into the performance of countries, clubs, players, and coaches over time. By presenting data in an interactive and visually appealing dashboard, the analysis highlights key records, such as the top-performing nations, high-scoring players, and enduring clubs.</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a:lnSpc>
                <a:spcPct val="150000"/>
              </a:lnSpc>
            </a:pPr>
            <a:r>
              <a:rPr lang="en-IN" dirty="0">
                <a:latin typeface="Times New Roman" panose="02020603050405020304" pitchFamily="18" charset="0"/>
                <a:cs typeface="Times New Roman" panose="02020603050405020304" pitchFamily="18" charset="0"/>
              </a:rPr>
              <a:t>The use of Tableau allowed for a streamlined and intuitive exploration of the dataset, making complex data accessible and engaging. These insights not only celebrate the history of UEFA football but also provide a foundation for further analysis, such as predicting future trends and uncovering new patterns.</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a:lnSpc>
                <a:spcPct val="150000"/>
              </a:lnSpc>
            </a:pPr>
            <a:r>
              <a:rPr lang="en-IN" dirty="0">
                <a:latin typeface="Times New Roman" panose="02020603050405020304" pitchFamily="18" charset="0"/>
                <a:cs typeface="Times New Roman" panose="02020603050405020304" pitchFamily="18" charset="0"/>
              </a:rPr>
              <a:t>With potential enhancements like integrating advanced metrics and forecasting models, this project paves the way for a deeper understanding of football’s legacy and evolution.</a:t>
            </a:r>
          </a:p>
          <a:p>
            <a:pPr>
              <a:lnSpc>
                <a:spcPct val="15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15790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72001" y="526472"/>
            <a:ext cx="2530094" cy="382156"/>
          </a:xfrm>
          <a:prstGeom prst="rect">
            <a:avLst/>
          </a:prstGeom>
        </p:spPr>
        <p:txBody>
          <a:bodyPr vert="horz" wrap="square" lIns="0" tIns="12700" rIns="0" bIns="0" rtlCol="0">
            <a:spAutoFit/>
          </a:bodyPr>
          <a:lstStyle/>
          <a:p>
            <a:pPr marL="12700" algn="ctr">
              <a:lnSpc>
                <a:spcPct val="100000"/>
              </a:lnSpc>
              <a:spcBef>
                <a:spcPts val="100"/>
              </a:spcBef>
            </a:pPr>
            <a:r>
              <a:rPr sz="2400" b="1" u="sng" spc="-10" dirty="0">
                <a:latin typeface="Times New Roman" panose="02020603050405020304" pitchFamily="18" charset="0"/>
                <a:cs typeface="Times New Roman" panose="02020603050405020304" pitchFamily="18" charset="0"/>
              </a:rPr>
              <a:t>DECLARATION</a:t>
            </a:r>
            <a:endParaRPr sz="2400" b="1" u="sng" dirty="0">
              <a:latin typeface="Times New Roman" panose="02020603050405020304" pitchFamily="18" charset="0"/>
              <a:cs typeface="Times New Roman" panose="02020603050405020304" pitchFamily="18" charset="0"/>
            </a:endParaRPr>
          </a:p>
        </p:txBody>
      </p:sp>
      <p:sp>
        <p:nvSpPr>
          <p:cNvPr id="3" name="object 3"/>
          <p:cNvSpPr txBox="1"/>
          <p:nvPr/>
        </p:nvSpPr>
        <p:spPr>
          <a:xfrm>
            <a:off x="1270635" y="1499933"/>
            <a:ext cx="9946640" cy="1221616"/>
          </a:xfrm>
          <a:prstGeom prst="rect">
            <a:avLst/>
          </a:prstGeom>
        </p:spPr>
        <p:txBody>
          <a:bodyPr vert="horz" wrap="square" lIns="0" tIns="17145" rIns="0" bIns="0" rtlCol="0">
            <a:spAutoFit/>
          </a:bodyPr>
          <a:lstStyle/>
          <a:p>
            <a:pPr marL="12700" marR="5080" algn="just">
              <a:lnSpc>
                <a:spcPct val="151300"/>
              </a:lnSpc>
              <a:spcBef>
                <a:spcPts val="135"/>
              </a:spcBef>
            </a:pPr>
            <a:r>
              <a:rPr sz="1800" dirty="0">
                <a:latin typeface="Times New Roman"/>
                <a:cs typeface="Times New Roman"/>
              </a:rPr>
              <a:t>I,</a:t>
            </a:r>
            <a:r>
              <a:rPr sz="1800" spc="475" dirty="0">
                <a:latin typeface="Times New Roman"/>
                <a:cs typeface="Times New Roman"/>
              </a:rPr>
              <a:t> </a:t>
            </a:r>
            <a:r>
              <a:rPr lang="en-US" sz="1800" dirty="0">
                <a:latin typeface="Times New Roman"/>
                <a:cs typeface="Times New Roman"/>
              </a:rPr>
              <a:t>Sahil</a:t>
            </a:r>
            <a:r>
              <a:rPr sz="1800" spc="450" dirty="0">
                <a:latin typeface="Times New Roman"/>
                <a:cs typeface="Times New Roman"/>
              </a:rPr>
              <a:t> </a:t>
            </a:r>
            <a:r>
              <a:rPr lang="en-US" sz="1800" dirty="0">
                <a:latin typeface="Times New Roman"/>
                <a:cs typeface="Times New Roman"/>
              </a:rPr>
              <a:t>Singh</a:t>
            </a:r>
            <a:r>
              <a:rPr sz="1800" dirty="0">
                <a:latin typeface="Times New Roman"/>
                <a:cs typeface="Times New Roman"/>
              </a:rPr>
              <a:t>,</a:t>
            </a:r>
            <a:r>
              <a:rPr sz="1800" spc="465" dirty="0">
                <a:latin typeface="Times New Roman"/>
                <a:cs typeface="Times New Roman"/>
              </a:rPr>
              <a:t> </a:t>
            </a:r>
            <a:r>
              <a:rPr sz="1800" dirty="0">
                <a:latin typeface="Times New Roman"/>
                <a:cs typeface="Times New Roman"/>
              </a:rPr>
              <a:t>student</a:t>
            </a:r>
            <a:r>
              <a:rPr sz="1800" spc="459" dirty="0">
                <a:latin typeface="Times New Roman"/>
                <a:cs typeface="Times New Roman"/>
              </a:rPr>
              <a:t> </a:t>
            </a:r>
            <a:r>
              <a:rPr sz="1800" dirty="0">
                <a:latin typeface="Times New Roman"/>
                <a:cs typeface="Times New Roman"/>
              </a:rPr>
              <a:t>of</a:t>
            </a:r>
            <a:r>
              <a:rPr sz="1800" spc="475" dirty="0">
                <a:latin typeface="Times New Roman"/>
                <a:cs typeface="Times New Roman"/>
              </a:rPr>
              <a:t> </a:t>
            </a:r>
            <a:r>
              <a:rPr sz="1800" dirty="0">
                <a:latin typeface="Times New Roman"/>
                <a:cs typeface="Times New Roman"/>
              </a:rPr>
              <a:t>Lovely</a:t>
            </a:r>
            <a:r>
              <a:rPr sz="1800" spc="484" dirty="0">
                <a:latin typeface="Times New Roman"/>
                <a:cs typeface="Times New Roman"/>
              </a:rPr>
              <a:t> </a:t>
            </a:r>
            <a:r>
              <a:rPr sz="1800" dirty="0">
                <a:latin typeface="Times New Roman"/>
                <a:cs typeface="Times New Roman"/>
              </a:rPr>
              <a:t>School</a:t>
            </a:r>
            <a:r>
              <a:rPr sz="1800" spc="475" dirty="0">
                <a:latin typeface="Times New Roman"/>
                <a:cs typeface="Times New Roman"/>
              </a:rPr>
              <a:t> </a:t>
            </a:r>
            <a:r>
              <a:rPr sz="1800" dirty="0">
                <a:latin typeface="Times New Roman"/>
                <a:cs typeface="Times New Roman"/>
              </a:rPr>
              <a:t>of</a:t>
            </a:r>
            <a:r>
              <a:rPr sz="1800" spc="480" dirty="0">
                <a:latin typeface="Times New Roman"/>
                <a:cs typeface="Times New Roman"/>
              </a:rPr>
              <a:t> </a:t>
            </a:r>
            <a:r>
              <a:rPr sz="1800" dirty="0">
                <a:latin typeface="Times New Roman"/>
                <a:cs typeface="Times New Roman"/>
              </a:rPr>
              <a:t>Computer</a:t>
            </a:r>
            <a:r>
              <a:rPr sz="1800" spc="490" dirty="0">
                <a:latin typeface="Times New Roman"/>
                <a:cs typeface="Times New Roman"/>
              </a:rPr>
              <a:t> </a:t>
            </a:r>
            <a:r>
              <a:rPr sz="1800" dirty="0">
                <a:latin typeface="Times New Roman"/>
                <a:cs typeface="Times New Roman"/>
              </a:rPr>
              <a:t>Science</a:t>
            </a:r>
            <a:r>
              <a:rPr sz="1800" spc="475" dirty="0">
                <a:latin typeface="Times New Roman"/>
                <a:cs typeface="Times New Roman"/>
              </a:rPr>
              <a:t> </a:t>
            </a:r>
            <a:r>
              <a:rPr sz="1800" dirty="0">
                <a:latin typeface="Times New Roman"/>
                <a:cs typeface="Times New Roman"/>
              </a:rPr>
              <a:t>under</a:t>
            </a:r>
            <a:r>
              <a:rPr sz="1800" spc="455" dirty="0">
                <a:latin typeface="Times New Roman"/>
                <a:cs typeface="Times New Roman"/>
              </a:rPr>
              <a:t> </a:t>
            </a:r>
            <a:r>
              <a:rPr sz="1800" dirty="0">
                <a:latin typeface="Times New Roman"/>
                <a:cs typeface="Times New Roman"/>
              </a:rPr>
              <a:t>CSE/IT</a:t>
            </a:r>
            <a:r>
              <a:rPr sz="1800" spc="420" dirty="0">
                <a:latin typeface="Times New Roman"/>
                <a:cs typeface="Times New Roman"/>
              </a:rPr>
              <a:t> </a:t>
            </a:r>
            <a:r>
              <a:rPr sz="1800" dirty="0">
                <a:latin typeface="Times New Roman"/>
                <a:cs typeface="Times New Roman"/>
              </a:rPr>
              <a:t>Discipline</a:t>
            </a:r>
            <a:r>
              <a:rPr sz="1800" spc="490" dirty="0">
                <a:latin typeface="Times New Roman"/>
                <a:cs typeface="Times New Roman"/>
              </a:rPr>
              <a:t> </a:t>
            </a:r>
            <a:r>
              <a:rPr sz="1800" dirty="0">
                <a:latin typeface="Times New Roman"/>
                <a:cs typeface="Times New Roman"/>
              </a:rPr>
              <a:t>at,</a:t>
            </a:r>
            <a:r>
              <a:rPr sz="1800" spc="30" dirty="0">
                <a:latin typeface="Times New Roman"/>
                <a:cs typeface="Times New Roman"/>
              </a:rPr>
              <a:t>  </a:t>
            </a:r>
            <a:r>
              <a:rPr sz="1800" spc="-10" dirty="0">
                <a:latin typeface="Times New Roman"/>
                <a:cs typeface="Times New Roman"/>
              </a:rPr>
              <a:t>Lovely </a:t>
            </a:r>
            <a:r>
              <a:rPr sz="1800" dirty="0">
                <a:latin typeface="Times New Roman"/>
                <a:cs typeface="Times New Roman"/>
              </a:rPr>
              <a:t>Professional</a:t>
            </a:r>
            <a:r>
              <a:rPr sz="1800" spc="190" dirty="0">
                <a:latin typeface="Times New Roman"/>
                <a:cs typeface="Times New Roman"/>
              </a:rPr>
              <a:t> </a:t>
            </a:r>
            <a:r>
              <a:rPr sz="1800" dirty="0">
                <a:latin typeface="Times New Roman"/>
                <a:cs typeface="Times New Roman"/>
              </a:rPr>
              <a:t>University,</a:t>
            </a:r>
            <a:r>
              <a:rPr sz="1800" spc="170" dirty="0">
                <a:latin typeface="Times New Roman"/>
                <a:cs typeface="Times New Roman"/>
              </a:rPr>
              <a:t> </a:t>
            </a:r>
            <a:r>
              <a:rPr sz="1800" dirty="0">
                <a:latin typeface="Times New Roman"/>
                <a:cs typeface="Times New Roman"/>
              </a:rPr>
              <a:t>Punjab,</a:t>
            </a:r>
            <a:r>
              <a:rPr sz="1800" spc="155" dirty="0">
                <a:latin typeface="Times New Roman"/>
                <a:cs typeface="Times New Roman"/>
              </a:rPr>
              <a:t> </a:t>
            </a:r>
            <a:r>
              <a:rPr sz="1800" dirty="0">
                <a:latin typeface="Times New Roman"/>
                <a:cs typeface="Times New Roman"/>
              </a:rPr>
              <a:t>hereby</a:t>
            </a:r>
            <a:r>
              <a:rPr sz="1800" spc="204" dirty="0">
                <a:latin typeface="Times New Roman"/>
                <a:cs typeface="Times New Roman"/>
              </a:rPr>
              <a:t> </a:t>
            </a:r>
            <a:r>
              <a:rPr sz="1800" dirty="0">
                <a:latin typeface="Times New Roman"/>
                <a:cs typeface="Times New Roman"/>
              </a:rPr>
              <a:t>declare</a:t>
            </a:r>
            <a:r>
              <a:rPr sz="1800" spc="170" dirty="0">
                <a:latin typeface="Times New Roman"/>
                <a:cs typeface="Times New Roman"/>
              </a:rPr>
              <a:t> </a:t>
            </a:r>
            <a:r>
              <a:rPr sz="1800" dirty="0">
                <a:latin typeface="Times New Roman"/>
                <a:cs typeface="Times New Roman"/>
              </a:rPr>
              <a:t>that</a:t>
            </a:r>
            <a:r>
              <a:rPr sz="1800" spc="200" dirty="0">
                <a:latin typeface="Times New Roman"/>
                <a:cs typeface="Times New Roman"/>
              </a:rPr>
              <a:t> </a:t>
            </a:r>
            <a:r>
              <a:rPr sz="1800" dirty="0">
                <a:latin typeface="Times New Roman"/>
                <a:cs typeface="Times New Roman"/>
              </a:rPr>
              <a:t>all</a:t>
            </a:r>
            <a:r>
              <a:rPr sz="1800" spc="204" dirty="0">
                <a:latin typeface="Times New Roman"/>
                <a:cs typeface="Times New Roman"/>
              </a:rPr>
              <a:t> </a:t>
            </a:r>
            <a:r>
              <a:rPr sz="1800" dirty="0">
                <a:latin typeface="Times New Roman"/>
                <a:cs typeface="Times New Roman"/>
              </a:rPr>
              <a:t>the</a:t>
            </a:r>
            <a:r>
              <a:rPr sz="1800" spc="160" dirty="0">
                <a:latin typeface="Times New Roman"/>
                <a:cs typeface="Times New Roman"/>
              </a:rPr>
              <a:t> </a:t>
            </a:r>
            <a:r>
              <a:rPr sz="1800" dirty="0">
                <a:latin typeface="Times New Roman"/>
                <a:cs typeface="Times New Roman"/>
              </a:rPr>
              <a:t>information</a:t>
            </a:r>
            <a:r>
              <a:rPr sz="1800" spc="215" dirty="0">
                <a:latin typeface="Times New Roman"/>
                <a:cs typeface="Times New Roman"/>
              </a:rPr>
              <a:t> </a:t>
            </a:r>
            <a:r>
              <a:rPr sz="1800" dirty="0">
                <a:latin typeface="Times New Roman"/>
                <a:cs typeface="Times New Roman"/>
              </a:rPr>
              <a:t>furnished</a:t>
            </a:r>
            <a:r>
              <a:rPr sz="1800" spc="160" dirty="0">
                <a:latin typeface="Times New Roman"/>
                <a:cs typeface="Times New Roman"/>
              </a:rPr>
              <a:t> </a:t>
            </a:r>
            <a:r>
              <a:rPr sz="1800" dirty="0">
                <a:latin typeface="Times New Roman"/>
                <a:cs typeface="Times New Roman"/>
              </a:rPr>
              <a:t>in</a:t>
            </a:r>
            <a:r>
              <a:rPr sz="1800" spc="155" dirty="0">
                <a:latin typeface="Times New Roman"/>
                <a:cs typeface="Times New Roman"/>
              </a:rPr>
              <a:t> </a:t>
            </a:r>
            <a:r>
              <a:rPr sz="1800" dirty="0">
                <a:latin typeface="Times New Roman"/>
                <a:cs typeface="Times New Roman"/>
              </a:rPr>
              <a:t>this</a:t>
            </a:r>
            <a:r>
              <a:rPr sz="1800" spc="204" dirty="0">
                <a:latin typeface="Times New Roman"/>
                <a:cs typeface="Times New Roman"/>
              </a:rPr>
              <a:t> </a:t>
            </a:r>
            <a:r>
              <a:rPr sz="1800" dirty="0">
                <a:latin typeface="Times New Roman"/>
                <a:cs typeface="Times New Roman"/>
              </a:rPr>
              <a:t>project</a:t>
            </a:r>
            <a:r>
              <a:rPr sz="1800" spc="185" dirty="0">
                <a:latin typeface="Times New Roman"/>
                <a:cs typeface="Times New Roman"/>
              </a:rPr>
              <a:t> </a:t>
            </a:r>
            <a:r>
              <a:rPr sz="1800" dirty="0">
                <a:latin typeface="Times New Roman"/>
                <a:cs typeface="Times New Roman"/>
              </a:rPr>
              <a:t>report</a:t>
            </a:r>
            <a:r>
              <a:rPr sz="1800" spc="155" dirty="0">
                <a:latin typeface="Times New Roman"/>
                <a:cs typeface="Times New Roman"/>
              </a:rPr>
              <a:t> </a:t>
            </a:r>
            <a:r>
              <a:rPr sz="1800" spc="-25" dirty="0">
                <a:latin typeface="Times New Roman"/>
                <a:cs typeface="Times New Roman"/>
              </a:rPr>
              <a:t>is </a:t>
            </a:r>
            <a:r>
              <a:rPr sz="1800" dirty="0">
                <a:latin typeface="Times New Roman"/>
                <a:cs typeface="Times New Roman"/>
              </a:rPr>
              <a:t>based</a:t>
            </a:r>
            <a:r>
              <a:rPr sz="1800" spc="-35" dirty="0">
                <a:latin typeface="Times New Roman"/>
                <a:cs typeface="Times New Roman"/>
              </a:rPr>
              <a:t> </a:t>
            </a:r>
            <a:r>
              <a:rPr sz="1800" dirty="0">
                <a:latin typeface="Times New Roman"/>
                <a:cs typeface="Times New Roman"/>
              </a:rPr>
              <a:t>on my</a:t>
            </a:r>
            <a:r>
              <a:rPr sz="1800" spc="-30" dirty="0">
                <a:latin typeface="Times New Roman"/>
                <a:cs typeface="Times New Roman"/>
              </a:rPr>
              <a:t> </a:t>
            </a:r>
            <a:r>
              <a:rPr sz="1800" dirty="0">
                <a:latin typeface="Times New Roman"/>
                <a:cs typeface="Times New Roman"/>
              </a:rPr>
              <a:t>own</a:t>
            </a:r>
            <a:r>
              <a:rPr sz="1800" spc="20" dirty="0">
                <a:latin typeface="Times New Roman"/>
                <a:cs typeface="Times New Roman"/>
              </a:rPr>
              <a:t> </a:t>
            </a:r>
            <a:r>
              <a:rPr sz="1800" dirty="0">
                <a:latin typeface="Times New Roman"/>
                <a:cs typeface="Times New Roman"/>
              </a:rPr>
              <a:t>intensive</a:t>
            </a:r>
            <a:r>
              <a:rPr sz="1800" spc="10" dirty="0">
                <a:latin typeface="Times New Roman"/>
                <a:cs typeface="Times New Roman"/>
              </a:rPr>
              <a:t> </a:t>
            </a:r>
            <a:r>
              <a:rPr sz="1800" dirty="0">
                <a:latin typeface="Times New Roman"/>
                <a:cs typeface="Times New Roman"/>
              </a:rPr>
              <a:t>work</a:t>
            </a:r>
            <a:r>
              <a:rPr sz="1800" spc="20" dirty="0">
                <a:latin typeface="Times New Roman"/>
                <a:cs typeface="Times New Roman"/>
              </a:rPr>
              <a:t> </a:t>
            </a:r>
            <a:r>
              <a:rPr sz="1800" dirty="0">
                <a:latin typeface="Times New Roman"/>
                <a:cs typeface="Times New Roman"/>
              </a:rPr>
              <a:t>and</a:t>
            </a:r>
            <a:r>
              <a:rPr sz="1800" spc="-30" dirty="0">
                <a:latin typeface="Times New Roman"/>
                <a:cs typeface="Times New Roman"/>
              </a:rPr>
              <a:t> </a:t>
            </a:r>
            <a:r>
              <a:rPr sz="1800" dirty="0">
                <a:latin typeface="Times New Roman"/>
                <a:cs typeface="Times New Roman"/>
              </a:rPr>
              <a:t>is</a:t>
            </a:r>
            <a:r>
              <a:rPr sz="1800" spc="-25" dirty="0">
                <a:latin typeface="Times New Roman"/>
                <a:cs typeface="Times New Roman"/>
              </a:rPr>
              <a:t> </a:t>
            </a:r>
            <a:r>
              <a:rPr sz="1800" spc="-10" dirty="0">
                <a:latin typeface="Times New Roman"/>
                <a:cs typeface="Times New Roman"/>
              </a:rPr>
              <a:t>genuine.</a:t>
            </a:r>
            <a:endParaRPr sz="1800" dirty="0">
              <a:latin typeface="Times New Roman"/>
              <a:cs typeface="Times New Roman"/>
            </a:endParaRPr>
          </a:p>
        </p:txBody>
      </p:sp>
      <p:sp>
        <p:nvSpPr>
          <p:cNvPr id="4" name="object 4"/>
          <p:cNvSpPr txBox="1"/>
          <p:nvPr/>
        </p:nvSpPr>
        <p:spPr>
          <a:xfrm>
            <a:off x="1270635" y="4086923"/>
            <a:ext cx="1677670" cy="300355"/>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Date:</a:t>
            </a:r>
            <a:r>
              <a:rPr sz="1800" spc="434" dirty="0">
                <a:latin typeface="Times New Roman"/>
                <a:cs typeface="Times New Roman"/>
              </a:rPr>
              <a:t> </a:t>
            </a:r>
            <a:r>
              <a:rPr sz="1800" spc="-10" dirty="0">
                <a:latin typeface="Times New Roman"/>
                <a:cs typeface="Times New Roman"/>
              </a:rPr>
              <a:t>15/10/2024</a:t>
            </a:r>
            <a:endParaRPr sz="1800">
              <a:latin typeface="Times New Roman"/>
              <a:cs typeface="Times New Roman"/>
            </a:endParaRPr>
          </a:p>
        </p:txBody>
      </p:sp>
      <p:sp>
        <p:nvSpPr>
          <p:cNvPr id="5" name="object 5"/>
          <p:cNvSpPr txBox="1"/>
          <p:nvPr/>
        </p:nvSpPr>
        <p:spPr>
          <a:xfrm>
            <a:off x="7218680" y="4086923"/>
            <a:ext cx="898525" cy="300355"/>
          </a:xfrm>
          <a:prstGeom prst="rect">
            <a:avLst/>
          </a:prstGeom>
        </p:spPr>
        <p:txBody>
          <a:bodyPr vert="horz" wrap="square" lIns="0" tIns="12700" rIns="0" bIns="0" rtlCol="0">
            <a:spAutoFit/>
          </a:bodyPr>
          <a:lstStyle/>
          <a:p>
            <a:pPr marL="12700">
              <a:lnSpc>
                <a:spcPct val="100000"/>
              </a:lnSpc>
              <a:spcBef>
                <a:spcPts val="100"/>
              </a:spcBef>
            </a:pPr>
            <a:r>
              <a:rPr sz="1800" spc="-10" dirty="0">
                <a:latin typeface="Times New Roman"/>
                <a:cs typeface="Times New Roman"/>
              </a:rPr>
              <a:t>Signature</a:t>
            </a:r>
            <a:endParaRPr sz="1800">
              <a:latin typeface="Times New Roman"/>
              <a:cs typeface="Times New Roman"/>
            </a:endParaRPr>
          </a:p>
        </p:txBody>
      </p:sp>
      <p:sp>
        <p:nvSpPr>
          <p:cNvPr id="6" name="object 6"/>
          <p:cNvSpPr txBox="1"/>
          <p:nvPr/>
        </p:nvSpPr>
        <p:spPr>
          <a:xfrm>
            <a:off x="1270635" y="4630356"/>
            <a:ext cx="2509520" cy="300355"/>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Registration</a:t>
            </a:r>
            <a:r>
              <a:rPr sz="1800" spc="-5" dirty="0">
                <a:latin typeface="Times New Roman"/>
                <a:cs typeface="Times New Roman"/>
              </a:rPr>
              <a:t> </a:t>
            </a:r>
            <a:r>
              <a:rPr sz="1800" dirty="0">
                <a:latin typeface="Times New Roman"/>
                <a:cs typeface="Times New Roman"/>
              </a:rPr>
              <a:t>No.</a:t>
            </a:r>
            <a:r>
              <a:rPr sz="1800" spc="-35" dirty="0">
                <a:latin typeface="Times New Roman"/>
                <a:cs typeface="Times New Roman"/>
              </a:rPr>
              <a:t> </a:t>
            </a:r>
            <a:r>
              <a:rPr sz="1800" spc="-10" dirty="0">
                <a:latin typeface="Times New Roman"/>
                <a:cs typeface="Times New Roman"/>
              </a:rPr>
              <a:t>12222231</a:t>
            </a:r>
            <a:endParaRPr sz="1800">
              <a:latin typeface="Times New Roman"/>
              <a:cs typeface="Times New Roman"/>
            </a:endParaRPr>
          </a:p>
        </p:txBody>
      </p:sp>
      <p:sp>
        <p:nvSpPr>
          <p:cNvPr id="7" name="object 7"/>
          <p:cNvSpPr txBox="1"/>
          <p:nvPr/>
        </p:nvSpPr>
        <p:spPr>
          <a:xfrm>
            <a:off x="7218680" y="4630356"/>
            <a:ext cx="3209290" cy="300355"/>
          </a:xfrm>
          <a:prstGeom prst="rect">
            <a:avLst/>
          </a:prstGeom>
        </p:spPr>
        <p:txBody>
          <a:bodyPr vert="horz" wrap="square" lIns="0" tIns="12700" rIns="0" bIns="0" rtlCol="0">
            <a:spAutoFit/>
          </a:bodyPr>
          <a:lstStyle/>
          <a:p>
            <a:pPr marL="12700">
              <a:lnSpc>
                <a:spcPct val="100000"/>
              </a:lnSpc>
              <a:spcBef>
                <a:spcPts val="100"/>
              </a:spcBef>
            </a:pPr>
            <a:r>
              <a:rPr sz="1800" dirty="0">
                <a:latin typeface="Times New Roman"/>
                <a:cs typeface="Times New Roman"/>
              </a:rPr>
              <a:t>Name</a:t>
            </a:r>
            <a:r>
              <a:rPr sz="1800" spc="-20" dirty="0">
                <a:latin typeface="Times New Roman"/>
                <a:cs typeface="Times New Roman"/>
              </a:rPr>
              <a:t> </a:t>
            </a:r>
            <a:r>
              <a:rPr sz="1800" dirty="0">
                <a:latin typeface="Times New Roman"/>
                <a:cs typeface="Times New Roman"/>
              </a:rPr>
              <a:t>of the</a:t>
            </a:r>
            <a:r>
              <a:rPr sz="1800" spc="-15" dirty="0">
                <a:latin typeface="Times New Roman"/>
                <a:cs typeface="Times New Roman"/>
              </a:rPr>
              <a:t> </a:t>
            </a:r>
            <a:r>
              <a:rPr sz="1800" dirty="0">
                <a:latin typeface="Times New Roman"/>
                <a:cs typeface="Times New Roman"/>
              </a:rPr>
              <a:t>student:- Bhanu</a:t>
            </a:r>
            <a:r>
              <a:rPr sz="1800" spc="-15" dirty="0">
                <a:latin typeface="Times New Roman"/>
                <a:cs typeface="Times New Roman"/>
              </a:rPr>
              <a:t> </a:t>
            </a:r>
            <a:r>
              <a:rPr sz="1800" spc="-20" dirty="0">
                <a:latin typeface="Times New Roman"/>
                <a:cs typeface="Times New Roman"/>
              </a:rPr>
              <a:t>Priya</a:t>
            </a:r>
            <a:endParaRPr sz="1800">
              <a:latin typeface="Times New Roman"/>
              <a:cs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halkboard with a message on it&#10;&#10;Description automatically generated">
            <a:extLst>
              <a:ext uri="{FF2B5EF4-FFF2-40B4-BE49-F238E27FC236}">
                <a16:creationId xmlns:a16="http://schemas.microsoft.com/office/drawing/2014/main" id="{55DFF2E8-7DD8-8EC3-6F3A-F89FFB3CD0E6}"/>
              </a:ext>
            </a:extLst>
          </p:cNvPr>
          <p:cNvPicPr>
            <a:picLocks noChangeAspect="1"/>
          </p:cNvPicPr>
          <p:nvPr/>
        </p:nvPicPr>
        <p:blipFill>
          <a:blip r:embed="rId3">
            <a:extLst>
              <a:ext uri="{837473B0-CC2E-450A-ABE3-18F120FF3D39}">
                <a1611:picAttrSrcUrl xmlns:a1611="http://schemas.microsoft.com/office/drawing/2016/11/main" r:id="rId4"/>
              </a:ext>
            </a:extLst>
          </a:blip>
          <a:srcRect b="15746"/>
          <a:stretch/>
        </p:blipFill>
        <p:spPr>
          <a:xfrm>
            <a:off x="20" y="1282"/>
            <a:ext cx="12191980" cy="6856718"/>
          </a:xfrm>
          <a:prstGeom prst="rect">
            <a:avLst/>
          </a:prstGeom>
        </p:spPr>
      </p:pic>
      <p:sp>
        <p:nvSpPr>
          <p:cNvPr id="4" name="TextBox 3">
            <a:extLst>
              <a:ext uri="{FF2B5EF4-FFF2-40B4-BE49-F238E27FC236}">
                <a16:creationId xmlns:a16="http://schemas.microsoft.com/office/drawing/2014/main" id="{4B956E97-A2F8-F932-7DD5-9992117C271F}"/>
              </a:ext>
            </a:extLst>
          </p:cNvPr>
          <p:cNvSpPr txBox="1"/>
          <p:nvPr/>
        </p:nvSpPr>
        <p:spPr>
          <a:xfrm>
            <a:off x="9759924" y="6657945"/>
            <a:ext cx="2432076"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4" tooltip="https://www.picpedia.org/chalkboard/t/thank-you.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spTree>
    <p:extLst>
      <p:ext uri="{BB962C8B-B14F-4D97-AF65-F5344CB8AC3E}">
        <p14:creationId xmlns:p14="http://schemas.microsoft.com/office/powerpoint/2010/main" val="26315619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184B02-149A-EF48-B4DA-A291710ED3DC}"/>
            </a:ext>
          </a:extLst>
        </p:cNvPr>
        <p:cNvGrpSpPr/>
        <p:nvPr/>
      </p:nvGrpSpPr>
      <p:grpSpPr>
        <a:xfrm>
          <a:off x="0" y="0"/>
          <a:ext cx="0" cy="0"/>
          <a:chOff x="0" y="0"/>
          <a:chExt cx="0" cy="0"/>
        </a:xfrm>
      </p:grpSpPr>
      <p:sp>
        <p:nvSpPr>
          <p:cNvPr id="3" name="object 3">
            <a:extLst>
              <a:ext uri="{FF2B5EF4-FFF2-40B4-BE49-F238E27FC236}">
                <a16:creationId xmlns:a16="http://schemas.microsoft.com/office/drawing/2014/main" id="{AB6777C0-CD48-160C-F825-F24C7ABDE0FC}"/>
              </a:ext>
            </a:extLst>
          </p:cNvPr>
          <p:cNvSpPr txBox="1"/>
          <p:nvPr/>
        </p:nvSpPr>
        <p:spPr>
          <a:xfrm>
            <a:off x="138444" y="208564"/>
            <a:ext cx="11872803" cy="2880084"/>
          </a:xfrm>
          <a:prstGeom prst="rect">
            <a:avLst/>
          </a:prstGeom>
        </p:spPr>
        <p:txBody>
          <a:bodyPr vert="horz" wrap="square" lIns="0" tIns="148590" rIns="0" bIns="0" rtlCol="0">
            <a:spAutoFit/>
          </a:bodyPr>
          <a:lstStyle/>
          <a:p>
            <a:pPr algn="ctr">
              <a:lnSpc>
                <a:spcPct val="150000"/>
              </a:lnSpc>
            </a:pPr>
            <a:r>
              <a:rPr lang="en-IN" sz="2400" b="1" u="sng" dirty="0">
                <a:latin typeface="Times New Roman" panose="02020603050405020304" pitchFamily="18" charset="0"/>
                <a:cs typeface="Times New Roman" panose="02020603050405020304" pitchFamily="18" charset="0"/>
              </a:rPr>
              <a:t>Acknowledgment</a:t>
            </a:r>
            <a:br>
              <a:rPr lang="en-IN" sz="2400" b="1" u="sng" dirty="0">
                <a:latin typeface="Times New Roman" panose="02020603050405020304" pitchFamily="18" charset="0"/>
                <a:cs typeface="Times New Roman" panose="02020603050405020304" pitchFamily="18" charset="0"/>
              </a:rPr>
            </a:br>
            <a:endParaRPr lang="en-IN" sz="2400" b="1" u="sng" dirty="0">
              <a:latin typeface="Times New Roman" panose="02020603050405020304" pitchFamily="18" charset="0"/>
              <a:cs typeface="Times New Roman" panose="02020603050405020304" pitchFamily="18" charset="0"/>
            </a:endParaRPr>
          </a:p>
          <a:p>
            <a:pPr algn="ctr" rtl="0">
              <a:lnSpc>
                <a:spcPct val="150000"/>
              </a:lnSpc>
            </a:pPr>
            <a:r>
              <a:rPr lang="en-IN" dirty="0">
                <a:effectLst/>
                <a:latin typeface="Times New Roman" panose="02020603050405020304" pitchFamily="18" charset="0"/>
                <a:cs typeface="Times New Roman" panose="02020603050405020304" pitchFamily="18" charset="0"/>
              </a:rPr>
              <a:t>This project would not have been possible without the guidance of my mentors, whose expertise and encouragement were invaluable throughout the process. I am also grateful for the availability of the UEFA dataset, which provided the foundation for this analysis. I extend my sincere thanks to all those who provided resources, insights, and support, contributing to the successful completion of this dashboard.</a:t>
            </a:r>
          </a:p>
        </p:txBody>
      </p:sp>
    </p:spTree>
    <p:extLst>
      <p:ext uri="{BB962C8B-B14F-4D97-AF65-F5344CB8AC3E}">
        <p14:creationId xmlns:p14="http://schemas.microsoft.com/office/powerpoint/2010/main" val="2478171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1D619BD5-422D-C60E-64D5-43570DBF1A3E}"/>
              </a:ext>
            </a:extLst>
          </p:cNvPr>
          <p:cNvPicPr>
            <a:picLocks noChangeAspect="1"/>
          </p:cNvPicPr>
          <p:nvPr/>
        </p:nvPicPr>
        <p:blipFill>
          <a:blip r:embed="rId3">
            <a:alphaModFix amt="50000"/>
          </a:blip>
          <a:srcRect l="547" r="3453"/>
          <a:stretch/>
        </p:blipFill>
        <p:spPr>
          <a:xfrm>
            <a:off x="20" y="1"/>
            <a:ext cx="12191980" cy="6857999"/>
          </a:xfrm>
          <a:prstGeom prst="rect">
            <a:avLst/>
          </a:prstGeom>
        </p:spPr>
      </p:pic>
      <p:sp>
        <p:nvSpPr>
          <p:cNvPr id="2" name="TextBox 1">
            <a:extLst>
              <a:ext uri="{FF2B5EF4-FFF2-40B4-BE49-F238E27FC236}">
                <a16:creationId xmlns:a16="http://schemas.microsoft.com/office/drawing/2014/main" id="{AE3457DD-4DAF-B876-4D51-71354B96D922}"/>
              </a:ext>
            </a:extLst>
          </p:cNvPr>
          <p:cNvSpPr txBox="1"/>
          <p:nvPr/>
        </p:nvSpPr>
        <p:spPr>
          <a:xfrm>
            <a:off x="365051" y="537571"/>
            <a:ext cx="9144000" cy="2900518"/>
          </a:xfrm>
          <a:prstGeom prst="rect">
            <a:avLst/>
          </a:prstGeom>
        </p:spPr>
        <p:txBody>
          <a:bodyPr vert="horz" lIns="91440" tIns="45720" rIns="91440" bIns="45720" rtlCol="0" anchor="b">
            <a:normAutofit fontScale="85000" lnSpcReduction="10000"/>
          </a:bodyPr>
          <a:lstStyle/>
          <a:p>
            <a:pPr algn="ctr">
              <a:lnSpc>
                <a:spcPct val="90000"/>
              </a:lnSpc>
              <a:spcBef>
                <a:spcPct val="0"/>
              </a:spcBef>
              <a:spcAft>
                <a:spcPts val="600"/>
              </a:spcAft>
            </a:pPr>
            <a:r>
              <a:rPr lang="en-US" sz="2800" b="1" i="1" u="sng" dirty="0">
                <a:solidFill>
                  <a:srgbClr val="FFFFFF"/>
                </a:solidFill>
                <a:latin typeface="+mj-lt"/>
                <a:ea typeface="+mj-ea"/>
                <a:cs typeface="+mj-cs"/>
              </a:rPr>
              <a:t>Link For the Project:-</a:t>
            </a:r>
          </a:p>
          <a:p>
            <a:pPr algn="ctr">
              <a:lnSpc>
                <a:spcPct val="90000"/>
              </a:lnSpc>
              <a:spcBef>
                <a:spcPct val="0"/>
              </a:spcBef>
              <a:spcAft>
                <a:spcPts val="600"/>
              </a:spcAft>
            </a:pPr>
            <a:endParaRPr lang="en-US" sz="2800" dirty="0">
              <a:solidFill>
                <a:srgbClr val="FFFFFF"/>
              </a:solidFill>
              <a:latin typeface="+mj-lt"/>
              <a:ea typeface="+mj-ea"/>
              <a:cs typeface="+mj-cs"/>
            </a:endParaRPr>
          </a:p>
          <a:p>
            <a:pPr marL="457200" indent="-457200">
              <a:lnSpc>
                <a:spcPct val="90000"/>
              </a:lnSpc>
              <a:spcBef>
                <a:spcPct val="0"/>
              </a:spcBef>
              <a:spcAft>
                <a:spcPts val="600"/>
              </a:spcAft>
              <a:buFont typeface="Arial" panose="020B0604020202020204" pitchFamily="34" charset="0"/>
              <a:buChar char="•"/>
            </a:pPr>
            <a:r>
              <a:rPr lang="en-US" sz="2800" dirty="0">
                <a:solidFill>
                  <a:schemeClr val="accent1"/>
                </a:solidFill>
                <a:latin typeface="+mj-lt"/>
                <a:ea typeface="+mj-ea"/>
                <a:cs typeface="+mj-cs"/>
                <a:hlinkClick r:id="rId4">
                  <a:extLst>
                    <a:ext uri="{A12FA001-AC4F-418D-AE19-62706E023703}">
                      <ahyp:hlinkClr xmlns:ahyp="http://schemas.microsoft.com/office/drawing/2018/hyperlinkcolor" val="tx"/>
                    </a:ext>
                  </a:extLst>
                </a:hlinkClick>
              </a:rPr>
              <a:t>https://github.com/sahilsingh12221802/UEFA-Dashboard-Tableau</a:t>
            </a:r>
            <a:endParaRPr lang="en-US" sz="2800" dirty="0">
              <a:solidFill>
                <a:schemeClr val="accent1"/>
              </a:solidFill>
              <a:latin typeface="+mj-lt"/>
              <a:ea typeface="+mj-ea"/>
              <a:cs typeface="+mj-cs"/>
            </a:endParaRPr>
          </a:p>
          <a:p>
            <a:pPr marL="457200" indent="-457200">
              <a:lnSpc>
                <a:spcPct val="90000"/>
              </a:lnSpc>
              <a:spcBef>
                <a:spcPct val="0"/>
              </a:spcBef>
              <a:spcAft>
                <a:spcPts val="600"/>
              </a:spcAft>
              <a:buFont typeface="Arial" panose="020B0604020202020204" pitchFamily="34" charset="0"/>
              <a:buChar char="•"/>
            </a:pPr>
            <a:endParaRPr lang="en-US" sz="2800" dirty="0">
              <a:solidFill>
                <a:srgbClr val="FFFFFF"/>
              </a:solidFill>
              <a:latin typeface="+mj-lt"/>
              <a:ea typeface="+mj-ea"/>
              <a:cs typeface="+mj-cs"/>
            </a:endParaRPr>
          </a:p>
          <a:p>
            <a:pPr algn="ctr">
              <a:lnSpc>
                <a:spcPct val="90000"/>
              </a:lnSpc>
              <a:spcBef>
                <a:spcPct val="0"/>
              </a:spcBef>
              <a:spcAft>
                <a:spcPts val="600"/>
              </a:spcAft>
            </a:pPr>
            <a:r>
              <a:rPr lang="en-US" sz="2800" b="1" i="1" u="sng" dirty="0">
                <a:solidFill>
                  <a:srgbClr val="FFFFFF"/>
                </a:solidFill>
                <a:latin typeface="+mj-lt"/>
                <a:ea typeface="+mj-ea"/>
                <a:cs typeface="+mj-cs"/>
              </a:rPr>
              <a:t>LinkedIn Post:-</a:t>
            </a:r>
            <a:br>
              <a:rPr lang="en-US" sz="2800" b="1" i="1" u="sng" dirty="0">
                <a:solidFill>
                  <a:srgbClr val="FFFFFF"/>
                </a:solidFill>
                <a:latin typeface="+mj-lt"/>
                <a:ea typeface="+mj-ea"/>
                <a:cs typeface="+mj-cs"/>
              </a:rPr>
            </a:br>
            <a:endParaRPr lang="en-US" sz="2800" i="1" u="sng" dirty="0">
              <a:solidFill>
                <a:srgbClr val="FFFFFF"/>
              </a:solidFill>
              <a:latin typeface="+mj-lt"/>
              <a:ea typeface="+mj-ea"/>
              <a:cs typeface="+mj-cs"/>
            </a:endParaRPr>
          </a:p>
          <a:p>
            <a:pPr marL="457200" indent="-457200">
              <a:lnSpc>
                <a:spcPct val="90000"/>
              </a:lnSpc>
              <a:spcBef>
                <a:spcPct val="0"/>
              </a:spcBef>
              <a:spcAft>
                <a:spcPts val="600"/>
              </a:spcAft>
              <a:buFont typeface="Arial" panose="020B0604020202020204" pitchFamily="34" charset="0"/>
              <a:buChar char="•"/>
            </a:pPr>
            <a:r>
              <a:rPr lang="en-US" sz="2800" i="1" u="sng" dirty="0">
                <a:solidFill>
                  <a:schemeClr val="accent1"/>
                </a:solidFill>
                <a:latin typeface="+mj-lt"/>
                <a:ea typeface="+mj-ea"/>
                <a:cs typeface="+mj-cs"/>
              </a:rPr>
              <a:t>https://</a:t>
            </a:r>
            <a:r>
              <a:rPr lang="en-US" sz="2800" i="1" u="sng" dirty="0" err="1">
                <a:solidFill>
                  <a:schemeClr val="accent1"/>
                </a:solidFill>
                <a:latin typeface="+mj-lt"/>
                <a:ea typeface="+mj-ea"/>
                <a:cs typeface="+mj-cs"/>
              </a:rPr>
              <a:t>www.linkedin.com</a:t>
            </a:r>
            <a:r>
              <a:rPr lang="en-US" sz="2800" i="1" u="sng" dirty="0">
                <a:solidFill>
                  <a:schemeClr val="accent1"/>
                </a:solidFill>
                <a:latin typeface="+mj-lt"/>
                <a:ea typeface="+mj-ea"/>
                <a:cs typeface="+mj-cs"/>
              </a:rPr>
              <a:t>/feed/update/urn:li:activity:7263188345902501888/</a:t>
            </a:r>
          </a:p>
        </p:txBody>
      </p:sp>
    </p:spTree>
    <p:extLst>
      <p:ext uri="{BB962C8B-B14F-4D97-AF65-F5344CB8AC3E}">
        <p14:creationId xmlns:p14="http://schemas.microsoft.com/office/powerpoint/2010/main" val="3770018722"/>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30CB3C8-0B91-2153-CA0E-728D9EB0336A}"/>
              </a:ext>
            </a:extLst>
          </p:cNvPr>
          <p:cNvSpPr txBox="1"/>
          <p:nvPr/>
        </p:nvSpPr>
        <p:spPr>
          <a:xfrm>
            <a:off x="191387" y="148857"/>
            <a:ext cx="11834036" cy="6828985"/>
          </a:xfrm>
          <a:prstGeom prst="rect">
            <a:avLst/>
          </a:prstGeom>
          <a:noFill/>
        </p:spPr>
        <p:txBody>
          <a:bodyPr wrap="square">
            <a:spAutoFit/>
          </a:bodyPr>
          <a:lstStyle/>
          <a:p>
            <a:pPr algn="ctr">
              <a:lnSpc>
                <a:spcPct val="150000"/>
              </a:lnSpc>
            </a:pPr>
            <a:r>
              <a:rPr lang="en-IN" sz="2400" b="1" u="sng" dirty="0">
                <a:latin typeface="Times New Roman" panose="02020603050405020304" pitchFamily="18" charset="0"/>
                <a:cs typeface="Times New Roman" panose="02020603050405020304" pitchFamily="18" charset="0"/>
              </a:rPr>
              <a:t>Table of Contents</a:t>
            </a:r>
          </a:p>
          <a:p>
            <a:pPr>
              <a:lnSpc>
                <a:spcPct val="150000"/>
              </a:lnSpc>
              <a:buFont typeface="+mj-lt"/>
              <a:buAutoNum type="arabicPeriod"/>
            </a:pPr>
            <a:r>
              <a:rPr lang="en-IN" dirty="0">
                <a:latin typeface="Times New Roman" panose="02020603050405020304" pitchFamily="18" charset="0"/>
                <a:cs typeface="Times New Roman" panose="02020603050405020304" pitchFamily="18" charset="0"/>
              </a:rPr>
              <a:t>Introduction					7. </a:t>
            </a:r>
            <a:r>
              <a:rPr lang="en-IN" dirty="0"/>
              <a:t>List of Insights with Results</a:t>
            </a:r>
            <a:endParaRPr lang="en-IN" dirty="0">
              <a:latin typeface="Times New Roman" panose="02020603050405020304" pitchFamily="18" charset="0"/>
              <a:cs typeface="Times New Roman" panose="02020603050405020304" pitchFamily="18" charset="0"/>
            </a:endParaRPr>
          </a:p>
          <a:p>
            <a:pPr>
              <a:lnSpc>
                <a:spcPct val="150000"/>
              </a:lnSpc>
              <a:buFont typeface="+mj-lt"/>
              <a:buAutoNum type="arabicPeriod"/>
            </a:pPr>
            <a:r>
              <a:rPr lang="en-IN" dirty="0">
                <a:latin typeface="Times New Roman" panose="02020603050405020304" pitchFamily="18" charset="0"/>
                <a:cs typeface="Times New Roman" panose="02020603050405020304" pitchFamily="18" charset="0"/>
              </a:rPr>
              <a:t>Scope of the Analysis				8. References</a:t>
            </a:r>
          </a:p>
          <a:p>
            <a:pPr>
              <a:lnSpc>
                <a:spcPct val="150000"/>
              </a:lnSpc>
              <a:buFont typeface="+mj-lt"/>
              <a:buAutoNum type="arabicPeriod"/>
            </a:pPr>
            <a:r>
              <a:rPr lang="en-IN" dirty="0">
                <a:latin typeface="Times New Roman" panose="02020603050405020304" pitchFamily="18" charset="0"/>
                <a:cs typeface="Times New Roman" panose="02020603050405020304" pitchFamily="18" charset="0"/>
              </a:rPr>
              <a:t>Existing System			</a:t>
            </a:r>
          </a:p>
          <a:p>
            <a:pPr>
              <a:lnSpc>
                <a:spcPct val="150000"/>
              </a:lnSpc>
              <a:buFont typeface="+mj-lt"/>
              <a:buAutoNum type="arabicPeriod"/>
            </a:pPr>
            <a:r>
              <a:rPr lang="en-IN" dirty="0">
                <a:latin typeface="Times New Roman" panose="02020603050405020304" pitchFamily="18" charset="0"/>
                <a:cs typeface="Times New Roman" panose="02020603050405020304" pitchFamily="18" charset="0"/>
              </a:rPr>
              <a:t>Source of Dataset					</a:t>
            </a:r>
          </a:p>
          <a:p>
            <a:pPr>
              <a:lnSpc>
                <a:spcPct val="150000"/>
              </a:lnSpc>
              <a:buFont typeface="+mj-lt"/>
              <a:buAutoNum type="arabicPeriod"/>
            </a:pPr>
            <a:r>
              <a:rPr lang="en-IN" dirty="0">
                <a:latin typeface="Times New Roman" panose="02020603050405020304" pitchFamily="18" charset="0"/>
                <a:cs typeface="Times New Roman" panose="02020603050405020304" pitchFamily="18" charset="0"/>
              </a:rPr>
              <a:t>ETL Process</a:t>
            </a:r>
          </a:p>
          <a:p>
            <a:pPr>
              <a:lnSpc>
                <a:spcPct val="150000"/>
              </a:lnSpc>
              <a:buFont typeface="+mj-lt"/>
              <a:buAutoNum type="arabicPeriod"/>
            </a:pPr>
            <a:r>
              <a:rPr lang="en-IN" dirty="0">
                <a:latin typeface="Times New Roman" panose="02020603050405020304" pitchFamily="18" charset="0"/>
                <a:cs typeface="Times New Roman" panose="02020603050405020304" pitchFamily="18" charset="0"/>
              </a:rPr>
              <a:t>Visualization Pages</a:t>
            </a:r>
          </a:p>
          <a:p>
            <a:pPr marL="742950" lvl="1" indent="-285750">
              <a:lnSpc>
                <a:spcPct val="150000"/>
              </a:lnSpc>
              <a:buFont typeface="+mj-lt"/>
              <a:buAutoNum type="arabicPeriod"/>
            </a:pPr>
            <a:r>
              <a:rPr lang="en-IN" dirty="0">
                <a:latin typeface="Times New Roman" panose="02020603050405020304" pitchFamily="18" charset="0"/>
                <a:cs typeface="Times New Roman" panose="02020603050405020304" pitchFamily="18" charset="0"/>
              </a:rPr>
              <a:t>Page 1: Top Titles by Country</a:t>
            </a:r>
          </a:p>
          <a:p>
            <a:pPr marL="742950" lvl="1" indent="-285750">
              <a:lnSpc>
                <a:spcPct val="150000"/>
              </a:lnSpc>
              <a:buFont typeface="+mj-lt"/>
              <a:buAutoNum type="arabicPeriod"/>
            </a:pPr>
            <a:r>
              <a:rPr lang="en-IN" dirty="0">
                <a:latin typeface="Times New Roman" panose="02020603050405020304" pitchFamily="18" charset="0"/>
                <a:cs typeface="Times New Roman" panose="02020603050405020304" pitchFamily="18" charset="0"/>
              </a:rPr>
              <a:t>Page 2: All-Time Winner Ranking</a:t>
            </a:r>
          </a:p>
          <a:p>
            <a:pPr marL="742950" lvl="1" indent="-285750">
              <a:lnSpc>
                <a:spcPct val="150000"/>
              </a:lnSpc>
              <a:buFont typeface="+mj-lt"/>
              <a:buAutoNum type="arabicPeriod"/>
            </a:pPr>
            <a:r>
              <a:rPr lang="en-IN" dirty="0">
                <a:latin typeface="Times New Roman" panose="02020603050405020304" pitchFamily="18" charset="0"/>
                <a:cs typeface="Times New Roman" panose="02020603050405020304" pitchFamily="18" charset="0"/>
              </a:rPr>
              <a:t>Page 3: Top Clubs by Scored Goals</a:t>
            </a:r>
          </a:p>
          <a:p>
            <a:pPr marL="742950" lvl="1" indent="-285750">
              <a:lnSpc>
                <a:spcPct val="150000"/>
              </a:lnSpc>
              <a:buFont typeface="+mj-lt"/>
              <a:buAutoNum type="arabicPeriod"/>
            </a:pPr>
            <a:r>
              <a:rPr lang="en-IN" dirty="0">
                <a:latin typeface="Times New Roman" panose="02020603050405020304" pitchFamily="18" charset="0"/>
                <a:cs typeface="Times New Roman" panose="02020603050405020304" pitchFamily="18" charset="0"/>
              </a:rPr>
              <a:t>Page 4: Top Clubs by Played Games</a:t>
            </a:r>
          </a:p>
          <a:p>
            <a:pPr marL="742950" lvl="1" indent="-285750">
              <a:lnSpc>
                <a:spcPct val="150000"/>
              </a:lnSpc>
              <a:buFont typeface="+mj-lt"/>
              <a:buAutoNum type="arabicPeriod"/>
            </a:pPr>
            <a:r>
              <a:rPr lang="en-IN" dirty="0">
                <a:latin typeface="Times New Roman" panose="02020603050405020304" pitchFamily="18" charset="0"/>
                <a:cs typeface="Times New Roman" panose="02020603050405020304" pitchFamily="18" charset="0"/>
              </a:rPr>
              <a:t>Page 5: Top 10 Players by Goals</a:t>
            </a:r>
          </a:p>
          <a:p>
            <a:pPr marL="742950" lvl="1" indent="-285750">
              <a:lnSpc>
                <a:spcPct val="150000"/>
              </a:lnSpc>
              <a:buFont typeface="+mj-lt"/>
              <a:buAutoNum type="arabicPeriod"/>
            </a:pPr>
            <a:r>
              <a:rPr lang="en-IN" dirty="0">
                <a:latin typeface="Times New Roman" panose="02020603050405020304" pitchFamily="18" charset="0"/>
                <a:cs typeface="Times New Roman" panose="02020603050405020304" pitchFamily="18" charset="0"/>
              </a:rPr>
              <a:t>Page 6: Top Goal Scorer in One Season</a:t>
            </a:r>
          </a:p>
          <a:p>
            <a:pPr marL="742950" lvl="1" indent="-285750">
              <a:lnSpc>
                <a:spcPct val="150000"/>
              </a:lnSpc>
              <a:buFont typeface="+mj-lt"/>
              <a:buAutoNum type="arabicPeriod"/>
            </a:pPr>
            <a:r>
              <a:rPr lang="en-IN" dirty="0">
                <a:latin typeface="Times New Roman" panose="02020603050405020304" pitchFamily="18" charset="0"/>
                <a:cs typeface="Times New Roman" panose="02020603050405020304" pitchFamily="18" charset="0"/>
              </a:rPr>
              <a:t>Page 7: Most Appearances in One Season</a:t>
            </a:r>
          </a:p>
          <a:p>
            <a:pPr marL="742950" lvl="1" indent="-285750">
              <a:lnSpc>
                <a:spcPct val="150000"/>
              </a:lnSpc>
              <a:buFont typeface="+mj-lt"/>
              <a:buAutoNum type="arabicPeriod"/>
            </a:pPr>
            <a:r>
              <a:rPr lang="en-IN" dirty="0">
                <a:latin typeface="Times New Roman" panose="02020603050405020304" pitchFamily="18" charset="0"/>
                <a:cs typeface="Times New Roman" panose="02020603050405020304" pitchFamily="18" charset="0"/>
              </a:rPr>
              <a:t>Page 8: Top Coaches by Total Appearances</a:t>
            </a:r>
          </a:p>
          <a:p>
            <a:pPr marL="742950" lvl="1" indent="-285750">
              <a:lnSpc>
                <a:spcPct val="150000"/>
              </a:lnSpc>
              <a:buFont typeface="+mj-lt"/>
              <a:buAutoNum type="arabicPeriod"/>
            </a:pPr>
            <a:r>
              <a:rPr lang="en-IN" dirty="0">
                <a:latin typeface="Times New Roman" panose="02020603050405020304" pitchFamily="18" charset="0"/>
                <a:cs typeface="Times New Roman" panose="02020603050405020304" pitchFamily="18" charset="0"/>
              </a:rPr>
              <a:t>Page 9: Top Players by Total Appearances</a:t>
            </a:r>
          </a:p>
        </p:txBody>
      </p:sp>
    </p:spTree>
    <p:extLst>
      <p:ext uri="{BB962C8B-B14F-4D97-AF65-F5344CB8AC3E}">
        <p14:creationId xmlns:p14="http://schemas.microsoft.com/office/powerpoint/2010/main" val="1225857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90AB7D-24F2-1073-D802-1483F7E857DB}"/>
              </a:ext>
            </a:extLst>
          </p:cNvPr>
          <p:cNvSpPr txBox="1"/>
          <p:nvPr/>
        </p:nvSpPr>
        <p:spPr>
          <a:xfrm>
            <a:off x="159488" y="138223"/>
            <a:ext cx="12032512" cy="6690486"/>
          </a:xfrm>
          <a:prstGeom prst="rect">
            <a:avLst/>
          </a:prstGeom>
          <a:noFill/>
        </p:spPr>
        <p:txBody>
          <a:bodyPr wrap="square">
            <a:spAutoFit/>
          </a:bodyPr>
          <a:lstStyle/>
          <a:p>
            <a:pPr algn="ctr">
              <a:lnSpc>
                <a:spcPct val="150000"/>
              </a:lnSpc>
            </a:pPr>
            <a:r>
              <a:rPr lang="en-IN" sz="2400" b="1" u="sng" dirty="0">
                <a:latin typeface="Times New Roman" panose="02020603050405020304" pitchFamily="18" charset="0"/>
                <a:cs typeface="Times New Roman" panose="02020603050405020304" pitchFamily="18" charset="0"/>
              </a:rPr>
              <a:t>Introduction</a:t>
            </a:r>
          </a:p>
          <a:p>
            <a:pPr>
              <a:lnSpc>
                <a:spcPct val="150000"/>
              </a:lnSpc>
            </a:pPr>
            <a:r>
              <a:rPr lang="en-IN" dirty="0">
                <a:latin typeface="Times New Roman" panose="02020603050405020304" pitchFamily="18" charset="0"/>
                <a:cs typeface="Times New Roman" panose="02020603050405020304" pitchFamily="18" charset="0"/>
              </a:rPr>
              <a:t>This project visualizes UEFA football data, showcasing historical achievements and records. The Tableau dashboard provides an interactive exploration of titles, players, and clubs across multiple dimensions.</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algn="ctr">
              <a:lnSpc>
                <a:spcPct val="150000"/>
              </a:lnSpc>
            </a:pPr>
            <a:r>
              <a:rPr lang="en-IN" sz="2400" b="1" u="sng" dirty="0">
                <a:latin typeface="Times New Roman" panose="02020603050405020304" pitchFamily="18" charset="0"/>
                <a:cs typeface="Times New Roman" panose="02020603050405020304" pitchFamily="18" charset="0"/>
              </a:rPr>
              <a:t>Scope of the Analysis</a:t>
            </a:r>
          </a:p>
          <a:p>
            <a:pPr>
              <a:lnSpc>
                <a:spcPct val="150000"/>
              </a:lnSpc>
            </a:pPr>
            <a:r>
              <a:rPr lang="en-IN" dirty="0">
                <a:latin typeface="Times New Roman" panose="02020603050405020304" pitchFamily="18" charset="0"/>
                <a:cs typeface="Times New Roman" panose="02020603050405020304" pitchFamily="18" charset="0"/>
              </a:rPr>
              <a:t>The project is designed to highlight:</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Country dominance in UEFA titles.</a:t>
            </a:r>
          </a:p>
          <a:p>
            <a:pPr>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Clubs excelling in goals and games.</a:t>
            </a:r>
          </a:p>
          <a:p>
            <a:pPr>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Individual achievements of players and coaches.</a:t>
            </a:r>
          </a:p>
          <a:p>
            <a:pPr>
              <a:lnSpc>
                <a:spcPct val="15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algn="ctr">
              <a:lnSpc>
                <a:spcPct val="150000"/>
              </a:lnSpc>
            </a:pPr>
            <a:r>
              <a:rPr lang="en-IN" sz="2400" b="1" u="sng" dirty="0">
                <a:latin typeface="Times New Roman" panose="02020603050405020304" pitchFamily="18" charset="0"/>
                <a:cs typeface="Times New Roman" panose="02020603050405020304" pitchFamily="18" charset="0"/>
              </a:rPr>
              <a:t>Existing System</a:t>
            </a:r>
          </a:p>
          <a:p>
            <a:pPr algn="ctr">
              <a:lnSpc>
                <a:spcPct val="150000"/>
              </a:lnSpc>
            </a:pPr>
            <a:r>
              <a:rPr lang="en-IN" dirty="0">
                <a:latin typeface="Times New Roman" panose="02020603050405020304" pitchFamily="18" charset="0"/>
                <a:cs typeface="Times New Roman" panose="02020603050405020304" pitchFamily="18" charset="0"/>
              </a:rPr>
              <a:t>Traditional analysis lacked interactivity and ease of data filtering, making it cumbersome to explore large datasets effectively.</a:t>
            </a:r>
          </a:p>
          <a:p>
            <a:pPr>
              <a:lnSpc>
                <a:spcPct val="150000"/>
              </a:lnSpc>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a:lnSpc>
                <a:spcPct val="150000"/>
              </a:lnSpc>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49831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56B1FF5-DF33-4156-84DD-BDE97320FD2A}"/>
              </a:ext>
            </a:extLst>
          </p:cNvPr>
          <p:cNvSpPr txBox="1"/>
          <p:nvPr/>
        </p:nvSpPr>
        <p:spPr>
          <a:xfrm>
            <a:off x="106325" y="138224"/>
            <a:ext cx="11908465" cy="3643498"/>
          </a:xfrm>
          <a:prstGeom prst="rect">
            <a:avLst/>
          </a:prstGeom>
          <a:noFill/>
        </p:spPr>
        <p:txBody>
          <a:bodyPr wrap="square">
            <a:spAutoFit/>
          </a:bodyPr>
          <a:lstStyle/>
          <a:p>
            <a:pPr algn="ctr">
              <a:lnSpc>
                <a:spcPct val="150000"/>
              </a:lnSpc>
            </a:pPr>
            <a:r>
              <a:rPr lang="en-IN" sz="2400" b="1" u="sng" dirty="0">
                <a:latin typeface="Times New Roman" panose="02020603050405020304" pitchFamily="18" charset="0"/>
                <a:cs typeface="Times New Roman" panose="02020603050405020304" pitchFamily="18" charset="0"/>
              </a:rPr>
              <a:t>Source of Dataset</a:t>
            </a:r>
          </a:p>
          <a:p>
            <a:pPr>
              <a:lnSpc>
                <a:spcPct val="150000"/>
              </a:lnSpc>
            </a:pPr>
            <a:r>
              <a:rPr lang="en-IN" dirty="0">
                <a:latin typeface="Times New Roman" panose="02020603050405020304" pitchFamily="18" charset="0"/>
                <a:cs typeface="Times New Roman" panose="02020603050405020304" pitchFamily="18" charset="0"/>
              </a:rPr>
              <a:t>The dataset was sourced from [reliable sources such as UEFA records or Kaggle], ensuring accuracy and completeness.</a:t>
            </a:r>
          </a:p>
          <a:p>
            <a:pPr>
              <a:lnSpc>
                <a:spcPct val="150000"/>
              </a:lnSpc>
            </a:pPr>
            <a:endParaRPr lang="en-IN" dirty="0">
              <a:latin typeface="Times New Roman" panose="02020603050405020304" pitchFamily="18" charset="0"/>
              <a:cs typeface="Times New Roman" panose="02020603050405020304" pitchFamily="18" charset="0"/>
            </a:endParaRPr>
          </a:p>
          <a:p>
            <a:pPr algn="ctr">
              <a:lnSpc>
                <a:spcPct val="150000"/>
              </a:lnSpc>
            </a:pPr>
            <a:r>
              <a:rPr lang="en-IN" sz="2400" b="1" u="sng" dirty="0">
                <a:latin typeface="Times New Roman" panose="02020603050405020304" pitchFamily="18" charset="0"/>
                <a:cs typeface="Times New Roman" panose="02020603050405020304" pitchFamily="18" charset="0"/>
              </a:rPr>
              <a:t>ETL Process</a:t>
            </a:r>
          </a:p>
          <a:p>
            <a:pPr>
              <a:lnSpc>
                <a:spcPct val="150000"/>
              </a:lnSpc>
              <a:buFont typeface="+mj-lt"/>
              <a:buAutoNum type="arabicPeriod"/>
            </a:pPr>
            <a:r>
              <a:rPr lang="en-IN" dirty="0">
                <a:latin typeface="Times New Roman" panose="02020603050405020304" pitchFamily="18" charset="0"/>
                <a:cs typeface="Times New Roman" panose="02020603050405020304" pitchFamily="18" charset="0"/>
              </a:rPr>
              <a:t>Extracted data from CSV files.</a:t>
            </a:r>
          </a:p>
          <a:p>
            <a:pPr>
              <a:lnSpc>
                <a:spcPct val="150000"/>
              </a:lnSpc>
              <a:buFont typeface="+mj-lt"/>
              <a:buAutoNum type="arabicPeriod"/>
            </a:pPr>
            <a:r>
              <a:rPr lang="en-IN" dirty="0">
                <a:latin typeface="Times New Roman" panose="02020603050405020304" pitchFamily="18" charset="0"/>
                <a:cs typeface="Times New Roman" panose="02020603050405020304" pitchFamily="18" charset="0"/>
              </a:rPr>
              <a:t>Transformed by cleaning null values, standardizing formats, and deriving new metrics.</a:t>
            </a:r>
          </a:p>
          <a:p>
            <a:pPr>
              <a:lnSpc>
                <a:spcPct val="150000"/>
              </a:lnSpc>
              <a:buFont typeface="+mj-lt"/>
              <a:buAutoNum type="arabicPeriod"/>
            </a:pPr>
            <a:r>
              <a:rPr lang="en-IN" dirty="0">
                <a:latin typeface="Times New Roman" panose="02020603050405020304" pitchFamily="18" charset="0"/>
                <a:cs typeface="Times New Roman" panose="02020603050405020304" pitchFamily="18" charset="0"/>
              </a:rPr>
              <a:t>Loaded into Tableau for interactive visualization.</a:t>
            </a:r>
          </a:p>
          <a:p>
            <a:pPr>
              <a:lnSpc>
                <a:spcPct val="150000"/>
              </a:lnSpc>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07609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map of europe with red and white countries/regions&#10;&#10;Description automatically generated">
            <a:extLst>
              <a:ext uri="{FF2B5EF4-FFF2-40B4-BE49-F238E27FC236}">
                <a16:creationId xmlns:a16="http://schemas.microsoft.com/office/drawing/2014/main" id="{4CB94716-B81A-4C2B-B753-33D766FF5C43}"/>
              </a:ext>
            </a:extLst>
          </p:cNvPr>
          <p:cNvPicPr>
            <a:picLocks noChangeAspect="1"/>
          </p:cNvPicPr>
          <p:nvPr/>
        </p:nvPicPr>
        <p:blipFill>
          <a:blip r:embed="rId2">
            <a:alphaModFix amt="35000"/>
          </a:blip>
          <a:srcRect t="7501" b="2499"/>
          <a:stretch/>
        </p:blipFill>
        <p:spPr>
          <a:xfrm>
            <a:off x="0" y="10"/>
            <a:ext cx="12191980" cy="6857990"/>
          </a:xfrm>
          <a:prstGeom prst="rect">
            <a:avLst/>
          </a:prstGeom>
        </p:spPr>
      </p:pic>
      <p:sp>
        <p:nvSpPr>
          <p:cNvPr id="3" name="TextBox 2">
            <a:extLst>
              <a:ext uri="{FF2B5EF4-FFF2-40B4-BE49-F238E27FC236}">
                <a16:creationId xmlns:a16="http://schemas.microsoft.com/office/drawing/2014/main" id="{BE78BC28-763E-C007-CC55-B0E136D181F0}"/>
              </a:ext>
            </a:extLst>
          </p:cNvPr>
          <p:cNvSpPr txBox="1"/>
          <p:nvPr/>
        </p:nvSpPr>
        <p:spPr>
          <a:xfrm>
            <a:off x="242777" y="230741"/>
            <a:ext cx="10515600" cy="4351338"/>
          </a:xfrm>
          <a:prstGeom prst="rect">
            <a:avLst/>
          </a:prstGeom>
        </p:spPr>
        <p:txBody>
          <a:bodyPr vert="horz" lIns="91440" tIns="45720" rIns="91440" bIns="45720" rtlCol="0">
            <a:normAutofit/>
          </a:bodyPr>
          <a:lstStyle/>
          <a:p>
            <a:pPr>
              <a:lnSpc>
                <a:spcPct val="150000"/>
              </a:lnSpc>
              <a:spcAft>
                <a:spcPts val="600"/>
              </a:spcAft>
            </a:pPr>
            <a:r>
              <a:rPr lang="en-US" b="1" u="sng" dirty="0">
                <a:solidFill>
                  <a:srgbClr val="FFFFFF"/>
                </a:solidFill>
                <a:latin typeface="Times New Roman" panose="02020603050405020304" pitchFamily="18" charset="0"/>
                <a:cs typeface="Times New Roman" panose="02020603050405020304" pitchFamily="18" charset="0"/>
              </a:rPr>
              <a:t>Visualization Pages</a:t>
            </a:r>
          </a:p>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Page 1: Top Titles by Country</a:t>
            </a:r>
          </a:p>
          <a:p>
            <a:pPr>
              <a:lnSpc>
                <a:spcPct val="15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Purpose</a:t>
            </a:r>
            <a:r>
              <a:rPr lang="en-US" dirty="0">
                <a:solidFill>
                  <a:srgbClr val="FFFFFF"/>
                </a:solidFill>
                <a:latin typeface="Times New Roman" panose="02020603050405020304" pitchFamily="18" charset="0"/>
                <a:cs typeface="Times New Roman" panose="02020603050405020304" pitchFamily="18" charset="0"/>
              </a:rPr>
              <a:t>: To identify the dominance of countries in UEFA history.</a:t>
            </a: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Steps</a:t>
            </a:r>
            <a:r>
              <a:rPr lang="en-US" dirty="0">
                <a:solidFill>
                  <a:srgbClr val="FFFFFF"/>
                </a:solidFill>
                <a:latin typeface="Times New Roman" panose="02020603050405020304" pitchFamily="18" charset="0"/>
                <a:cs typeface="Times New Roman" panose="02020603050405020304" pitchFamily="18" charset="0"/>
              </a:rPr>
              <a:t>:</a:t>
            </a:r>
          </a:p>
          <a:p>
            <a:pPr indent="-22860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Grouped data by country.</a:t>
            </a:r>
          </a:p>
          <a:p>
            <a:pPr indent="-22860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Summed up titles for each country.</a:t>
            </a:r>
          </a:p>
          <a:p>
            <a:pPr indent="-228600">
              <a:lnSpc>
                <a:spcPct val="150000"/>
              </a:lnSpc>
              <a:spcAft>
                <a:spcPts val="600"/>
              </a:spcAft>
              <a:buFont typeface="Arial" panose="020B0604020202020204" pitchFamily="34" charset="0"/>
              <a:buChar char="•"/>
            </a:pPr>
            <a:r>
              <a:rPr lang="en-US" dirty="0">
                <a:solidFill>
                  <a:srgbClr val="FFFFFF"/>
                </a:solidFill>
                <a:latin typeface="Times New Roman" panose="02020603050405020304" pitchFamily="18" charset="0"/>
                <a:cs typeface="Times New Roman" panose="02020603050405020304" pitchFamily="18" charset="0"/>
              </a:rPr>
              <a:t>Used a bar chart to display the rankings.</a:t>
            </a:r>
            <a:br>
              <a:rPr lang="en-US" dirty="0">
                <a:solidFill>
                  <a:srgbClr val="FFFFFF"/>
                </a:solidFill>
                <a:latin typeface="Times New Roman" panose="02020603050405020304" pitchFamily="18" charset="0"/>
                <a:cs typeface="Times New Roman" panose="02020603050405020304" pitchFamily="18" charset="0"/>
              </a:rPr>
            </a:br>
            <a:r>
              <a:rPr lang="en-US" b="1" dirty="0">
                <a:solidFill>
                  <a:srgbClr val="FFFFFF"/>
                </a:solidFill>
                <a:latin typeface="Times New Roman" panose="02020603050405020304" pitchFamily="18" charset="0"/>
                <a:cs typeface="Times New Roman" panose="02020603050405020304" pitchFamily="18" charset="0"/>
              </a:rPr>
              <a:t>Result</a:t>
            </a:r>
            <a:r>
              <a:rPr lang="en-US" dirty="0">
                <a:solidFill>
                  <a:srgbClr val="FFFFFF"/>
                </a:solidFill>
                <a:latin typeface="Times New Roman" panose="02020603050405020304" pitchFamily="18" charset="0"/>
                <a:cs typeface="Times New Roman" panose="02020603050405020304" pitchFamily="18" charset="0"/>
              </a:rPr>
              <a:t>: The chart highlights the leading football nations with the most UEFA titles.</a:t>
            </a:r>
          </a:p>
        </p:txBody>
      </p:sp>
    </p:spTree>
    <p:extLst>
      <p:ext uri="{BB962C8B-B14F-4D97-AF65-F5344CB8AC3E}">
        <p14:creationId xmlns:p14="http://schemas.microsoft.com/office/powerpoint/2010/main" val="386991846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7" name="Picture 6" descr="A screenshot of a computer&#10;&#10;Description automatically generated">
            <a:extLst>
              <a:ext uri="{FF2B5EF4-FFF2-40B4-BE49-F238E27FC236}">
                <a16:creationId xmlns:a16="http://schemas.microsoft.com/office/drawing/2014/main" id="{769E97FA-3EE5-11E2-8614-F1679193E7F0}"/>
              </a:ext>
            </a:extLst>
          </p:cNvPr>
          <p:cNvPicPr>
            <a:picLocks noChangeAspect="1"/>
          </p:cNvPicPr>
          <p:nvPr/>
        </p:nvPicPr>
        <p:blipFill>
          <a:blip r:embed="rId3">
            <a:alphaModFix amt="60000"/>
          </a:blip>
          <a:srcRect b="10000"/>
          <a:stretch/>
        </p:blipFill>
        <p:spPr>
          <a:xfrm>
            <a:off x="0" y="10"/>
            <a:ext cx="12192001" cy="6857990"/>
          </a:xfrm>
          <a:prstGeom prst="rect">
            <a:avLst/>
          </a:prstGeom>
        </p:spPr>
      </p:pic>
      <p:sp>
        <p:nvSpPr>
          <p:cNvPr id="5" name="TextBox 4">
            <a:extLst>
              <a:ext uri="{FF2B5EF4-FFF2-40B4-BE49-F238E27FC236}">
                <a16:creationId xmlns:a16="http://schemas.microsoft.com/office/drawing/2014/main" id="{34C5B4B1-C5E2-7FB3-A471-94C438A164B7}"/>
              </a:ext>
            </a:extLst>
          </p:cNvPr>
          <p:cNvSpPr txBox="1"/>
          <p:nvPr/>
        </p:nvSpPr>
        <p:spPr>
          <a:xfrm>
            <a:off x="6259279" y="2968297"/>
            <a:ext cx="9792471" cy="3171423"/>
          </a:xfrm>
          <a:prstGeom prst="rect">
            <a:avLst/>
          </a:prstGeom>
        </p:spPr>
        <p:txBody>
          <a:bodyPr vert="horz" lIns="91440" tIns="45720" rIns="91440" bIns="45720" rtlCol="0">
            <a:normAutofit fontScale="85000" lnSpcReduction="20000"/>
          </a:bodyPr>
          <a:lstStyle/>
          <a:p>
            <a:pPr>
              <a:lnSpc>
                <a:spcPct val="150000"/>
              </a:lnSpc>
              <a:spcAft>
                <a:spcPts val="600"/>
              </a:spcAft>
            </a:pPr>
            <a:r>
              <a:rPr lang="en-US" sz="2000" b="1" dirty="0">
                <a:solidFill>
                  <a:srgbClr val="FFFFFF"/>
                </a:solidFill>
                <a:latin typeface="Times New Roman" panose="02020603050405020304" pitchFamily="18" charset="0"/>
                <a:cs typeface="Times New Roman" panose="02020603050405020304" pitchFamily="18" charset="0"/>
              </a:rPr>
              <a:t>Page 2: All-Time Winner Ranking</a:t>
            </a:r>
          </a:p>
          <a:p>
            <a:pPr>
              <a:lnSpc>
                <a:spcPct val="150000"/>
              </a:lnSpc>
              <a:spcAft>
                <a:spcPts val="600"/>
              </a:spcAft>
            </a:pPr>
            <a:r>
              <a:rPr lang="en-US" sz="2000" b="1" dirty="0">
                <a:solidFill>
                  <a:srgbClr val="FFFFFF"/>
                </a:solidFill>
                <a:latin typeface="Times New Roman" panose="02020603050405020304" pitchFamily="18" charset="0"/>
                <a:cs typeface="Times New Roman" panose="02020603050405020304" pitchFamily="18" charset="0"/>
              </a:rPr>
              <a:t>Purpose</a:t>
            </a:r>
            <a:r>
              <a:rPr lang="en-US" sz="2000" dirty="0">
                <a:solidFill>
                  <a:srgbClr val="FFFFFF"/>
                </a:solidFill>
                <a:latin typeface="Times New Roman" panose="02020603050405020304" pitchFamily="18" charset="0"/>
                <a:cs typeface="Times New Roman" panose="02020603050405020304" pitchFamily="18" charset="0"/>
              </a:rPr>
              <a:t>: To rank clubs based on the total UEFA titles won.</a:t>
            </a:r>
            <a:br>
              <a:rPr lang="en-US" sz="2000" dirty="0">
                <a:solidFill>
                  <a:srgbClr val="FFFFFF"/>
                </a:solidFill>
                <a:latin typeface="Times New Roman" panose="02020603050405020304" pitchFamily="18" charset="0"/>
                <a:cs typeface="Times New Roman" panose="02020603050405020304" pitchFamily="18" charset="0"/>
              </a:rPr>
            </a:br>
            <a:r>
              <a:rPr lang="en-US" sz="2000" b="1" dirty="0">
                <a:solidFill>
                  <a:srgbClr val="FFFFFF"/>
                </a:solidFill>
                <a:latin typeface="Times New Roman" panose="02020603050405020304" pitchFamily="18" charset="0"/>
                <a:cs typeface="Times New Roman" panose="02020603050405020304" pitchFamily="18" charset="0"/>
              </a:rPr>
              <a:t>Steps</a:t>
            </a:r>
            <a:r>
              <a:rPr lang="en-US" sz="2000" dirty="0">
                <a:solidFill>
                  <a:srgbClr val="FFFFFF"/>
                </a:solidFill>
                <a:latin typeface="Times New Roman" panose="02020603050405020304" pitchFamily="18" charset="0"/>
                <a:cs typeface="Times New Roman" panose="02020603050405020304" pitchFamily="18" charset="0"/>
              </a:rPr>
              <a:t>:</a:t>
            </a:r>
          </a:p>
          <a:p>
            <a:pPr marL="342900" indent="-342900">
              <a:lnSpc>
                <a:spcPct val="150000"/>
              </a:lnSpc>
              <a:spcAft>
                <a:spcPts val="600"/>
              </a:spcAft>
              <a:buFont typeface="Arial" panose="020B0604020202020204" pitchFamily="34" charset="0"/>
              <a:buChar char="•"/>
            </a:pPr>
            <a:r>
              <a:rPr lang="en-US" sz="2000" dirty="0">
                <a:solidFill>
                  <a:srgbClr val="FFFFFF"/>
                </a:solidFill>
                <a:latin typeface="Times New Roman" panose="02020603050405020304" pitchFamily="18" charset="0"/>
                <a:cs typeface="Times New Roman" panose="02020603050405020304" pitchFamily="18" charset="0"/>
              </a:rPr>
              <a:t>Filtered data to include only clubs with title records.</a:t>
            </a:r>
          </a:p>
          <a:p>
            <a:pPr marL="342900" indent="-342900">
              <a:lnSpc>
                <a:spcPct val="150000"/>
              </a:lnSpc>
              <a:spcAft>
                <a:spcPts val="600"/>
              </a:spcAft>
              <a:buFont typeface="Arial" panose="020B0604020202020204" pitchFamily="34" charset="0"/>
              <a:buChar char="•"/>
            </a:pPr>
            <a:r>
              <a:rPr lang="en-US" sz="2000" dirty="0">
                <a:solidFill>
                  <a:srgbClr val="FFFFFF"/>
                </a:solidFill>
                <a:latin typeface="Times New Roman" panose="02020603050405020304" pitchFamily="18" charset="0"/>
                <a:cs typeface="Times New Roman" panose="02020603050405020304" pitchFamily="18" charset="0"/>
              </a:rPr>
              <a:t>Ranked the clubs in descending order.</a:t>
            </a:r>
          </a:p>
          <a:p>
            <a:pPr marL="342900" indent="-342900">
              <a:lnSpc>
                <a:spcPct val="150000"/>
              </a:lnSpc>
              <a:spcAft>
                <a:spcPts val="600"/>
              </a:spcAft>
              <a:buFont typeface="Arial" panose="020B0604020202020204" pitchFamily="34" charset="0"/>
              <a:buChar char="•"/>
            </a:pPr>
            <a:r>
              <a:rPr lang="en-US" sz="2000" dirty="0">
                <a:solidFill>
                  <a:srgbClr val="FFFFFF"/>
                </a:solidFill>
                <a:latin typeface="Times New Roman" panose="02020603050405020304" pitchFamily="18" charset="0"/>
                <a:cs typeface="Times New Roman" panose="02020603050405020304" pitchFamily="18" charset="0"/>
              </a:rPr>
              <a:t>Used a horizontal bar chart for better readability.</a:t>
            </a:r>
            <a:br>
              <a:rPr lang="en-US" sz="2000" dirty="0">
                <a:solidFill>
                  <a:srgbClr val="FFFFFF"/>
                </a:solidFill>
                <a:latin typeface="Times New Roman" panose="02020603050405020304" pitchFamily="18" charset="0"/>
                <a:cs typeface="Times New Roman" panose="02020603050405020304" pitchFamily="18" charset="0"/>
              </a:rPr>
            </a:br>
            <a:endParaRPr lang="en-US" sz="2000" dirty="0">
              <a:solidFill>
                <a:srgbClr val="FFFFFF"/>
              </a:solidFill>
              <a:latin typeface="Times New Roman" panose="02020603050405020304" pitchFamily="18" charset="0"/>
              <a:cs typeface="Times New Roman" panose="02020603050405020304" pitchFamily="18" charset="0"/>
            </a:endParaRPr>
          </a:p>
          <a:p>
            <a:pPr>
              <a:lnSpc>
                <a:spcPct val="150000"/>
              </a:lnSpc>
              <a:spcAft>
                <a:spcPts val="600"/>
              </a:spcAft>
            </a:pPr>
            <a:r>
              <a:rPr lang="en-US" sz="2000" b="1" dirty="0">
                <a:solidFill>
                  <a:srgbClr val="FFFFFF"/>
                </a:solidFill>
                <a:latin typeface="Times New Roman" panose="02020603050405020304" pitchFamily="18" charset="0"/>
                <a:cs typeface="Times New Roman" panose="02020603050405020304" pitchFamily="18" charset="0"/>
              </a:rPr>
              <a:t>Result</a:t>
            </a:r>
            <a:r>
              <a:rPr lang="en-US" sz="2000" dirty="0">
                <a:solidFill>
                  <a:srgbClr val="FFFFFF"/>
                </a:solidFill>
                <a:latin typeface="Times New Roman" panose="02020603050405020304" pitchFamily="18" charset="0"/>
                <a:cs typeface="Times New Roman" panose="02020603050405020304" pitchFamily="18" charset="0"/>
              </a:rPr>
              <a:t>: The visualization clearly shows the top-performing clubs.</a:t>
            </a:r>
          </a:p>
        </p:txBody>
      </p:sp>
    </p:spTree>
    <p:extLst>
      <p:ext uri="{BB962C8B-B14F-4D97-AF65-F5344CB8AC3E}">
        <p14:creationId xmlns:p14="http://schemas.microsoft.com/office/powerpoint/2010/main" val="9749868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63</TotalTime>
  <Words>1332</Words>
  <Application>Microsoft Macintosh PowerPoint</Application>
  <PresentationFormat>Widescreen</PresentationFormat>
  <Paragraphs>160</Paragraphs>
  <Slides>20</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Aptos</vt:lpstr>
      <vt:lpstr>Aptos Display</vt:lpstr>
      <vt:lpstr>Arial</vt:lpstr>
      <vt:lpstr>Calibri</vt:lpstr>
      <vt:lpstr>Times New Roman</vt:lpstr>
      <vt:lpstr>TitilliumWeb-SemiBold</vt:lpstr>
      <vt:lpstr>Office Theme</vt:lpstr>
      <vt:lpstr>DATA VISUALIZATION ROJECT REPORT (INT-233)</vt:lpstr>
      <vt:lpstr>DECLARATION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Sahil Singh</dc:creator>
  <cp:lastModifiedBy>Sahil Singh</cp:lastModifiedBy>
  <cp:revision>2</cp:revision>
  <dcterms:created xsi:type="dcterms:W3CDTF">2024-11-15T12:57:50Z</dcterms:created>
  <dcterms:modified xsi:type="dcterms:W3CDTF">2024-11-15T14:01:36Z</dcterms:modified>
</cp:coreProperties>
</file>

<file path=docProps/thumbnail.jpeg>
</file>